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0_1620D8A7.xml" ContentType="application/vnd.ms-powerpoint.comment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authors.xml><?xml version="1.0" encoding="utf-8"?>
<p188:authorLst xmlns:a="http://schemas.openxmlformats.org/drawingml/2006/main" xmlns:r="http://schemas.openxmlformats.org/officeDocument/2006/relationships" xmlns:p188="http://schemas.microsoft.com/office/powerpoint/2018/8/main">
  <p188:author id="{29A23C3F-F83F-77F3-DB46-E3A4DB2A16B7}" name="Connor OLoughlin" initials="CO" userId="cd2dd71d79f43c4e"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BEBBAE"/>
    <a:srgbClr val="6BBD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3818BD6-676A-43C1-976A-D6FBBDDEB417}" v="14" dt="2025-03-10T13:28:44.1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6247" autoAdjust="0"/>
  </p:normalViewPr>
  <p:slideViewPr>
    <p:cSldViewPr snapToGrid="0">
      <p:cViewPr>
        <p:scale>
          <a:sx n="25" d="100"/>
          <a:sy n="25" d="100"/>
        </p:scale>
        <p:origin x="558" y="-2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6/11/relationships/changesInfo" Target="changesInfos/changesInfo1.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10" Type="http://schemas.microsoft.com/office/2018/10/relationships/authors" Target="authors.xml"/><Relationship Id="rId4" Type="http://schemas.openxmlformats.org/officeDocument/2006/relationships/presProps" Target="presProps.xml"/><Relationship Id="rId9"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nnor OLoughlin" userId="cd2dd71d79f43c4e" providerId="LiveId" clId="{73818BD6-676A-43C1-976A-D6FBBDDEB417}"/>
    <pc:docChg chg="custSel modSld">
      <pc:chgData name="Connor OLoughlin" userId="cd2dd71d79f43c4e" providerId="LiveId" clId="{73818BD6-676A-43C1-976A-D6FBBDDEB417}" dt="2025-03-10T13:39:48.745" v="4443" actId="1076"/>
      <pc:docMkLst>
        <pc:docMk/>
      </pc:docMkLst>
      <pc:sldChg chg="addSp delSp modSp mod modCm">
        <pc:chgData name="Connor OLoughlin" userId="cd2dd71d79f43c4e" providerId="LiveId" clId="{73818BD6-676A-43C1-976A-D6FBBDDEB417}" dt="2025-03-10T13:39:48.745" v="4443" actId="1076"/>
        <pc:sldMkLst>
          <pc:docMk/>
          <pc:sldMk cId="371251367" sldId="256"/>
        </pc:sldMkLst>
        <pc:spChg chg="mod">
          <ac:chgData name="Connor OLoughlin" userId="cd2dd71d79f43c4e" providerId="LiveId" clId="{73818BD6-676A-43C1-976A-D6FBBDDEB417}" dt="2025-03-10T13:23:45.009" v="3481" actId="20577"/>
          <ac:spMkLst>
            <pc:docMk/>
            <pc:sldMk cId="371251367" sldId="256"/>
            <ac:spMk id="5" creationId="{0925CE64-0376-D46E-B4B6-A95D7D825D5A}"/>
          </ac:spMkLst>
        </pc:spChg>
        <pc:spChg chg="mod">
          <ac:chgData name="Connor OLoughlin" userId="cd2dd71d79f43c4e" providerId="LiveId" clId="{73818BD6-676A-43C1-976A-D6FBBDDEB417}" dt="2025-03-10T12:34:09.961" v="1002" actId="33524"/>
          <ac:spMkLst>
            <pc:docMk/>
            <pc:sldMk cId="371251367" sldId="256"/>
            <ac:spMk id="11" creationId="{EF44016D-E826-8C06-4FE6-C875AAF3E039}"/>
          </ac:spMkLst>
        </pc:spChg>
        <pc:spChg chg="mod">
          <ac:chgData name="Connor OLoughlin" userId="cd2dd71d79f43c4e" providerId="LiveId" clId="{73818BD6-676A-43C1-976A-D6FBBDDEB417}" dt="2025-03-10T12:47:01.038" v="1415" actId="20577"/>
          <ac:spMkLst>
            <pc:docMk/>
            <pc:sldMk cId="371251367" sldId="256"/>
            <ac:spMk id="12" creationId="{316BF666-8DA4-0F56-9FC3-390B49AF31F3}"/>
          </ac:spMkLst>
        </pc:spChg>
        <pc:spChg chg="mod">
          <ac:chgData name="Connor OLoughlin" userId="cd2dd71d79f43c4e" providerId="LiveId" clId="{73818BD6-676A-43C1-976A-D6FBBDDEB417}" dt="2025-03-10T13:39:48.745" v="4443" actId="1076"/>
          <ac:spMkLst>
            <pc:docMk/>
            <pc:sldMk cId="371251367" sldId="256"/>
            <ac:spMk id="13" creationId="{789E59F7-0BA9-38CD-8BA6-B739D1F0E9AB}"/>
          </ac:spMkLst>
        </pc:spChg>
        <pc:spChg chg="mod">
          <ac:chgData name="Connor OLoughlin" userId="cd2dd71d79f43c4e" providerId="LiveId" clId="{73818BD6-676A-43C1-976A-D6FBBDDEB417}" dt="2025-03-10T13:39:22.712" v="4434" actId="14100"/>
          <ac:spMkLst>
            <pc:docMk/>
            <pc:sldMk cId="371251367" sldId="256"/>
            <ac:spMk id="14" creationId="{D7A3E09E-5C22-D611-10B7-11A0947A3864}"/>
          </ac:spMkLst>
        </pc:spChg>
        <pc:spChg chg="del mod">
          <ac:chgData name="Connor OLoughlin" userId="cd2dd71d79f43c4e" providerId="LiveId" clId="{73818BD6-676A-43C1-976A-D6FBBDDEB417}" dt="2025-03-10T13:00:06.855" v="1841" actId="478"/>
          <ac:spMkLst>
            <pc:docMk/>
            <pc:sldMk cId="371251367" sldId="256"/>
            <ac:spMk id="18" creationId="{4B1FC630-F488-7D73-79A3-2F2F24C30D75}"/>
          </ac:spMkLst>
        </pc:spChg>
        <pc:spChg chg="add mod ord">
          <ac:chgData name="Connor OLoughlin" userId="cd2dd71d79f43c4e" providerId="LiveId" clId="{73818BD6-676A-43C1-976A-D6FBBDDEB417}" dt="2025-03-10T12:46:00.869" v="1315" actId="1076"/>
          <ac:spMkLst>
            <pc:docMk/>
            <pc:sldMk cId="371251367" sldId="256"/>
            <ac:spMk id="23" creationId="{EC460A93-D3F4-2AC7-D6A3-B4BC676A185D}"/>
          </ac:spMkLst>
        </pc:spChg>
        <pc:spChg chg="add mod">
          <ac:chgData name="Connor OLoughlin" userId="cd2dd71d79f43c4e" providerId="LiveId" clId="{73818BD6-676A-43C1-976A-D6FBBDDEB417}" dt="2025-03-10T13:29:08.927" v="3558" actId="1076"/>
          <ac:spMkLst>
            <pc:docMk/>
            <pc:sldMk cId="371251367" sldId="256"/>
            <ac:spMk id="24" creationId="{74760C9C-1DBC-F697-CAF9-4B33B94BE80A}"/>
          </ac:spMkLst>
        </pc:spChg>
        <pc:spChg chg="add mod ord">
          <ac:chgData name="Connor OLoughlin" userId="cd2dd71d79f43c4e" providerId="LiveId" clId="{73818BD6-676A-43C1-976A-D6FBBDDEB417}" dt="2025-03-10T12:46:16.767" v="1342" actId="20577"/>
          <ac:spMkLst>
            <pc:docMk/>
            <pc:sldMk cId="371251367" sldId="256"/>
            <ac:spMk id="25" creationId="{E2BDED83-435C-9E38-94DC-7AC58E831B79}"/>
          </ac:spMkLst>
        </pc:spChg>
        <pc:spChg chg="add mod">
          <ac:chgData name="Connor OLoughlin" userId="cd2dd71d79f43c4e" providerId="LiveId" clId="{73818BD6-676A-43C1-976A-D6FBBDDEB417}" dt="2025-03-10T12:59:45.256" v="1838" actId="20577"/>
          <ac:spMkLst>
            <pc:docMk/>
            <pc:sldMk cId="371251367" sldId="256"/>
            <ac:spMk id="28" creationId="{614AE277-1DF6-2B19-3156-354D097F748D}"/>
          </ac:spMkLst>
        </pc:spChg>
        <pc:spChg chg="add mod">
          <ac:chgData name="Connor OLoughlin" userId="cd2dd71d79f43c4e" providerId="LiveId" clId="{73818BD6-676A-43C1-976A-D6FBBDDEB417}" dt="2025-03-10T13:05:35.494" v="1864" actId="14100"/>
          <ac:spMkLst>
            <pc:docMk/>
            <pc:sldMk cId="371251367" sldId="256"/>
            <ac:spMk id="29" creationId="{1C0D47DC-A43E-2574-22B2-AA6506F03434}"/>
          </ac:spMkLst>
        </pc:spChg>
        <pc:spChg chg="add mod">
          <ac:chgData name="Connor OLoughlin" userId="cd2dd71d79f43c4e" providerId="LiveId" clId="{73818BD6-676A-43C1-976A-D6FBBDDEB417}" dt="2025-03-10T13:09:30.703" v="2428" actId="1076"/>
          <ac:spMkLst>
            <pc:docMk/>
            <pc:sldMk cId="371251367" sldId="256"/>
            <ac:spMk id="38" creationId="{0E131939-F3EF-CE65-BEF0-6F7AE39755D5}"/>
          </ac:spMkLst>
        </pc:spChg>
        <pc:spChg chg="add mod">
          <ac:chgData name="Connor OLoughlin" userId="cd2dd71d79f43c4e" providerId="LiveId" clId="{73818BD6-676A-43C1-976A-D6FBBDDEB417}" dt="2025-03-10T13:12:50.943" v="2732" actId="1076"/>
          <ac:spMkLst>
            <pc:docMk/>
            <pc:sldMk cId="371251367" sldId="256"/>
            <ac:spMk id="39" creationId="{A4B540FD-A96C-F5B2-3ACE-626BA7A55CBA}"/>
          </ac:spMkLst>
        </pc:spChg>
        <pc:picChg chg="del mod">
          <ac:chgData name="Connor OLoughlin" userId="cd2dd71d79f43c4e" providerId="LiveId" clId="{73818BD6-676A-43C1-976A-D6FBBDDEB417}" dt="2025-03-10T13:21:43.792" v="3458" actId="478"/>
          <ac:picMkLst>
            <pc:docMk/>
            <pc:sldMk cId="371251367" sldId="256"/>
            <ac:picMk id="20" creationId="{7C7ACA36-4793-1C88-3BCA-A6502B946A12}"/>
          </ac:picMkLst>
        </pc:picChg>
        <pc:picChg chg="mod ord">
          <ac:chgData name="Connor OLoughlin" userId="cd2dd71d79f43c4e" providerId="LiveId" clId="{73818BD6-676A-43C1-976A-D6FBBDDEB417}" dt="2025-03-10T12:46:07.757" v="1316" actId="1076"/>
          <ac:picMkLst>
            <pc:docMk/>
            <pc:sldMk cId="371251367" sldId="256"/>
            <ac:picMk id="22" creationId="{43517B3D-0CEE-411C-534D-28C1A266CBDB}"/>
          </ac:picMkLst>
        </pc:picChg>
        <pc:picChg chg="add del mod">
          <ac:chgData name="Connor OLoughlin" userId="cd2dd71d79f43c4e" providerId="LiveId" clId="{73818BD6-676A-43C1-976A-D6FBBDDEB417}" dt="2025-03-10T12:58:51.599" v="1733" actId="478"/>
          <ac:picMkLst>
            <pc:docMk/>
            <pc:sldMk cId="371251367" sldId="256"/>
            <ac:picMk id="27" creationId="{BBA0668E-69C4-AFD1-9686-5E9C168D5701}"/>
          </ac:picMkLst>
        </pc:picChg>
        <pc:picChg chg="add mod">
          <ac:chgData name="Connor OLoughlin" userId="cd2dd71d79f43c4e" providerId="LiveId" clId="{73818BD6-676A-43C1-976A-D6FBBDDEB417}" dt="2025-03-10T12:59:08.039" v="1741" actId="1076"/>
          <ac:picMkLst>
            <pc:docMk/>
            <pc:sldMk cId="371251367" sldId="256"/>
            <ac:picMk id="31" creationId="{1C84C7BD-5B06-9B8E-2350-20A748C25685}"/>
          </ac:picMkLst>
        </pc:picChg>
        <pc:picChg chg="add mod">
          <ac:chgData name="Connor OLoughlin" userId="cd2dd71d79f43c4e" providerId="LiveId" clId="{73818BD6-676A-43C1-976A-D6FBBDDEB417}" dt="2025-03-10T13:09:34.047" v="2429" actId="1076"/>
          <ac:picMkLst>
            <pc:docMk/>
            <pc:sldMk cId="371251367" sldId="256"/>
            <ac:picMk id="33" creationId="{83EEEF5A-DE90-B33F-4BD1-654E32E90B06}"/>
          </ac:picMkLst>
        </pc:picChg>
        <pc:picChg chg="add del mod">
          <ac:chgData name="Connor OLoughlin" userId="cd2dd71d79f43c4e" providerId="LiveId" clId="{73818BD6-676A-43C1-976A-D6FBBDDEB417}" dt="2025-03-10T13:04:52.463" v="1852" actId="478"/>
          <ac:picMkLst>
            <pc:docMk/>
            <pc:sldMk cId="371251367" sldId="256"/>
            <ac:picMk id="35" creationId="{187FF2EC-5869-B80F-E298-8CA0ACAEF14E}"/>
          </ac:picMkLst>
        </pc:picChg>
        <pc:picChg chg="add mod">
          <ac:chgData name="Connor OLoughlin" userId="cd2dd71d79f43c4e" providerId="LiveId" clId="{73818BD6-676A-43C1-976A-D6FBBDDEB417}" dt="2025-03-10T13:12:47.087" v="2731" actId="1076"/>
          <ac:picMkLst>
            <pc:docMk/>
            <pc:sldMk cId="371251367" sldId="256"/>
            <ac:picMk id="37" creationId="{971A4A67-810C-7423-80A6-7323F6E349F8}"/>
          </ac:picMkLst>
        </pc:picChg>
        <pc:picChg chg="add del mod">
          <ac:chgData name="Connor OLoughlin" userId="cd2dd71d79f43c4e" providerId="LiveId" clId="{73818BD6-676A-43C1-976A-D6FBBDDEB417}" dt="2025-03-10T13:25:48.024" v="3542" actId="478"/>
          <ac:picMkLst>
            <pc:docMk/>
            <pc:sldMk cId="371251367" sldId="256"/>
            <ac:picMk id="41" creationId="{4342FE24-2E3B-BF43-B827-8D5251C431DD}"/>
          </ac:picMkLst>
        </pc:picChg>
        <pc:picChg chg="add del mod">
          <ac:chgData name="Connor OLoughlin" userId="cd2dd71d79f43c4e" providerId="LiveId" clId="{73818BD6-676A-43C1-976A-D6FBBDDEB417}" dt="2025-03-10T13:28:35.321" v="3547" actId="478"/>
          <ac:picMkLst>
            <pc:docMk/>
            <pc:sldMk cId="371251367" sldId="256"/>
            <ac:picMk id="43" creationId="{F7B94958-8944-718D-12D3-9C958FF1634A}"/>
          </ac:picMkLst>
        </pc:picChg>
        <pc:picChg chg="add mod">
          <ac:chgData name="Connor OLoughlin" userId="cd2dd71d79f43c4e" providerId="LiveId" clId="{73818BD6-676A-43C1-976A-D6FBBDDEB417}" dt="2025-03-10T13:29:05.447" v="3557" actId="14100"/>
          <ac:picMkLst>
            <pc:docMk/>
            <pc:sldMk cId="371251367" sldId="256"/>
            <ac:picMk id="45" creationId="{AFC43CEC-45CB-4A2E-7235-5B403DC143EF}"/>
          </ac:picMkLst>
        </pc:picChg>
        <pc:extLst>
          <p:ext xmlns:p="http://schemas.openxmlformats.org/presentationml/2006/main" uri="{D6D511B9-2390-475A-947B-AFAB55BFBCF1}">
            <pc226:cmChg xmlns:pc226="http://schemas.microsoft.com/office/powerpoint/2022/06/main/command" chg="mod">
              <pc226:chgData name="Connor OLoughlin" userId="cd2dd71d79f43c4e" providerId="LiveId" clId="{73818BD6-676A-43C1-976A-D6FBBDDEB417}" dt="2025-03-10T13:39:41.948" v="4441" actId="20577"/>
              <pc2:cmMkLst xmlns:pc2="http://schemas.microsoft.com/office/powerpoint/2019/9/main/command">
                <pc:docMk/>
                <pc:sldMk cId="371251367" sldId="256"/>
                <pc2:cmMk id="{C3CACEC8-D88A-4968-8BEA-335A7045C108}"/>
              </pc2:cmMkLst>
            </pc226:cmChg>
          </p:ext>
        </pc:extLst>
      </pc:sldChg>
    </pc:docChg>
  </pc:docChgLst>
</pc:chgInfo>
</file>

<file path=ppt/comments/modernComment_100_1620D8A7.xml><?xml version="1.0" encoding="utf-8"?>
<p188:cmLst xmlns:a="http://schemas.openxmlformats.org/drawingml/2006/main" xmlns:r="http://schemas.openxmlformats.org/officeDocument/2006/relationships" xmlns:p188="http://schemas.microsoft.com/office/powerpoint/2018/8/main">
  <p188:cm id="{C3CACEC8-D88A-4968-8BEA-335A7045C108}" authorId="{29A23C3F-F83F-77F3-DB46-E3A4DB2A16B7}" created="2025-03-10T13:36:44.264">
    <ac:txMkLst xmlns:ac="http://schemas.microsoft.com/office/drawing/2013/main/command">
      <pc:docMk xmlns:pc="http://schemas.microsoft.com/office/powerpoint/2013/main/command"/>
      <pc:sldMk xmlns:pc="http://schemas.microsoft.com/office/powerpoint/2013/main/command" cId="371251367" sldId="256"/>
      <ac:spMk id="13" creationId="{789E59F7-0BA9-38CD-8BA6-B739D1F0E9AB}"/>
      <ac:txMk cp="159" len="89">
        <ac:context len="766" hash="3266264228"/>
      </ac:txMk>
    </ac:txMkLst>
    <p188:pos x="13373852" y="3162300"/>
    <p188:txBody>
      <a:bodyPr/>
      <a:lstStyle/>
      <a:p>
        <a:r>
          <a:rPr lang="en-US"/>
          <a:t>Different from what I have in the abstract. I am not really sure what to do.</a:t>
        </a:r>
      </a:p>
    </p188:txBody>
  </p188:cm>
</p188:cmLst>
</file>

<file path=ppt/media/image1.png>
</file>

<file path=ppt/media/image2.tiff>
</file>

<file path=ppt/media/image3.tiff>
</file>

<file path=ppt/media/image4.tiff>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1FA638-2637-428D-853A-AD6839F31214}" type="datetimeFigureOut">
              <a:rPr lang="en-US" smtClean="0"/>
              <a:t>3/10/2025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5B2AB2-CB9B-4F4C-9C29-C84ADA3BA28B}" type="slidenum">
              <a:rPr lang="en-US" smtClean="0"/>
              <a:t>‹#›</a:t>
            </a:fld>
            <a:endParaRPr lang="en-US"/>
          </a:p>
        </p:txBody>
      </p:sp>
    </p:spTree>
    <p:extLst>
      <p:ext uri="{BB962C8B-B14F-4D97-AF65-F5344CB8AC3E}">
        <p14:creationId xmlns:p14="http://schemas.microsoft.com/office/powerpoint/2010/main" val="1260034585"/>
      </p:ext>
    </p:extLst>
  </p:cSld>
  <p:clrMap bg1="lt1" tx1="dk1" bg2="lt2" tx2="dk2" accent1="accent1" accent2="accent2" accent3="accent3" accent4="accent4" accent5="accent5" accent6="accent6" hlink="hlink" folHlink="folHlink"/>
  <p:notesStyle>
    <a:lvl1pPr marL="0" algn="l" defTabSz="3686861" rtl="0" eaLnBrk="1" latinLnBrk="0" hangingPunct="1">
      <a:defRPr sz="4838" kern="1200">
        <a:solidFill>
          <a:schemeClr val="tx1"/>
        </a:solidFill>
        <a:latin typeface="+mn-lt"/>
        <a:ea typeface="+mn-ea"/>
        <a:cs typeface="+mn-cs"/>
      </a:defRPr>
    </a:lvl1pPr>
    <a:lvl2pPr marL="1843430" algn="l" defTabSz="3686861" rtl="0" eaLnBrk="1" latinLnBrk="0" hangingPunct="1">
      <a:defRPr sz="4838" kern="1200">
        <a:solidFill>
          <a:schemeClr val="tx1"/>
        </a:solidFill>
        <a:latin typeface="+mn-lt"/>
        <a:ea typeface="+mn-ea"/>
        <a:cs typeface="+mn-cs"/>
      </a:defRPr>
    </a:lvl2pPr>
    <a:lvl3pPr marL="3686861" algn="l" defTabSz="3686861" rtl="0" eaLnBrk="1" latinLnBrk="0" hangingPunct="1">
      <a:defRPr sz="4838" kern="1200">
        <a:solidFill>
          <a:schemeClr val="tx1"/>
        </a:solidFill>
        <a:latin typeface="+mn-lt"/>
        <a:ea typeface="+mn-ea"/>
        <a:cs typeface="+mn-cs"/>
      </a:defRPr>
    </a:lvl3pPr>
    <a:lvl4pPr marL="5530291" algn="l" defTabSz="3686861" rtl="0" eaLnBrk="1" latinLnBrk="0" hangingPunct="1">
      <a:defRPr sz="4838" kern="1200">
        <a:solidFill>
          <a:schemeClr val="tx1"/>
        </a:solidFill>
        <a:latin typeface="+mn-lt"/>
        <a:ea typeface="+mn-ea"/>
        <a:cs typeface="+mn-cs"/>
      </a:defRPr>
    </a:lvl4pPr>
    <a:lvl5pPr marL="7373722" algn="l" defTabSz="3686861" rtl="0" eaLnBrk="1" latinLnBrk="0" hangingPunct="1">
      <a:defRPr sz="4838" kern="1200">
        <a:solidFill>
          <a:schemeClr val="tx1"/>
        </a:solidFill>
        <a:latin typeface="+mn-lt"/>
        <a:ea typeface="+mn-ea"/>
        <a:cs typeface="+mn-cs"/>
      </a:defRPr>
    </a:lvl5pPr>
    <a:lvl6pPr marL="9217152" algn="l" defTabSz="3686861" rtl="0" eaLnBrk="1" latinLnBrk="0" hangingPunct="1">
      <a:defRPr sz="4838" kern="1200">
        <a:solidFill>
          <a:schemeClr val="tx1"/>
        </a:solidFill>
        <a:latin typeface="+mn-lt"/>
        <a:ea typeface="+mn-ea"/>
        <a:cs typeface="+mn-cs"/>
      </a:defRPr>
    </a:lvl6pPr>
    <a:lvl7pPr marL="11060582" algn="l" defTabSz="3686861" rtl="0" eaLnBrk="1" latinLnBrk="0" hangingPunct="1">
      <a:defRPr sz="4838" kern="1200">
        <a:solidFill>
          <a:schemeClr val="tx1"/>
        </a:solidFill>
        <a:latin typeface="+mn-lt"/>
        <a:ea typeface="+mn-ea"/>
        <a:cs typeface="+mn-cs"/>
      </a:defRPr>
    </a:lvl7pPr>
    <a:lvl8pPr marL="12904013" algn="l" defTabSz="3686861" rtl="0" eaLnBrk="1" latinLnBrk="0" hangingPunct="1">
      <a:defRPr sz="4838" kern="1200">
        <a:solidFill>
          <a:schemeClr val="tx1"/>
        </a:solidFill>
        <a:latin typeface="+mn-lt"/>
        <a:ea typeface="+mn-ea"/>
        <a:cs typeface="+mn-cs"/>
      </a:defRPr>
    </a:lvl8pPr>
    <a:lvl9pPr marL="14747443" algn="l" defTabSz="3686861" rtl="0" eaLnBrk="1" latinLnBrk="0" hangingPunct="1">
      <a:defRPr sz="483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5B2AB2-CB9B-4F4C-9C29-C84ADA3BA28B}" type="slidenum">
              <a:rPr lang="en-US" smtClean="0"/>
              <a:t>1</a:t>
            </a:fld>
            <a:endParaRPr lang="en-US"/>
          </a:p>
        </p:txBody>
      </p:sp>
    </p:spTree>
    <p:extLst>
      <p:ext uri="{BB962C8B-B14F-4D97-AF65-F5344CB8AC3E}">
        <p14:creationId xmlns:p14="http://schemas.microsoft.com/office/powerpoint/2010/main" val="28332595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D1D12C9-4EF1-4A09-A404-CC26BB1F21EB}" type="datetimeFigureOut">
              <a:rPr lang="en-US" smtClean="0"/>
              <a:t>3/9/2025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827A61-8C1E-4FF9-AB58-142F6701E844}" type="slidenum">
              <a:rPr lang="en-US" smtClean="0"/>
              <a:t>‹#›</a:t>
            </a:fld>
            <a:endParaRPr lang="en-US"/>
          </a:p>
        </p:txBody>
      </p:sp>
    </p:spTree>
    <p:extLst>
      <p:ext uri="{BB962C8B-B14F-4D97-AF65-F5344CB8AC3E}">
        <p14:creationId xmlns:p14="http://schemas.microsoft.com/office/powerpoint/2010/main" val="28114965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1D12C9-4EF1-4A09-A404-CC26BB1F21EB}" type="datetimeFigureOut">
              <a:rPr lang="en-US" smtClean="0"/>
              <a:t>3/9/2025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827A61-8C1E-4FF9-AB58-142F6701E844}" type="slidenum">
              <a:rPr lang="en-US" smtClean="0"/>
              <a:t>‹#›</a:t>
            </a:fld>
            <a:endParaRPr lang="en-US"/>
          </a:p>
        </p:txBody>
      </p:sp>
    </p:spTree>
    <p:extLst>
      <p:ext uri="{BB962C8B-B14F-4D97-AF65-F5344CB8AC3E}">
        <p14:creationId xmlns:p14="http://schemas.microsoft.com/office/powerpoint/2010/main" val="25677947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1D12C9-4EF1-4A09-A404-CC26BB1F21EB}" type="datetimeFigureOut">
              <a:rPr lang="en-US" smtClean="0"/>
              <a:t>3/9/2025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827A61-8C1E-4FF9-AB58-142F6701E844}" type="slidenum">
              <a:rPr lang="en-US" smtClean="0"/>
              <a:t>‹#›</a:t>
            </a:fld>
            <a:endParaRPr lang="en-US"/>
          </a:p>
        </p:txBody>
      </p:sp>
    </p:spTree>
    <p:extLst>
      <p:ext uri="{BB962C8B-B14F-4D97-AF65-F5344CB8AC3E}">
        <p14:creationId xmlns:p14="http://schemas.microsoft.com/office/powerpoint/2010/main" val="19135086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1D12C9-4EF1-4A09-A404-CC26BB1F21EB}" type="datetimeFigureOut">
              <a:rPr lang="en-US" smtClean="0"/>
              <a:t>3/9/2025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827A61-8C1E-4FF9-AB58-142F6701E844}" type="slidenum">
              <a:rPr lang="en-US" smtClean="0"/>
              <a:t>‹#›</a:t>
            </a:fld>
            <a:endParaRPr lang="en-US"/>
          </a:p>
        </p:txBody>
      </p:sp>
    </p:spTree>
    <p:extLst>
      <p:ext uri="{BB962C8B-B14F-4D97-AF65-F5344CB8AC3E}">
        <p14:creationId xmlns:p14="http://schemas.microsoft.com/office/powerpoint/2010/main" val="21967028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tint val="82000"/>
                  </a:schemeClr>
                </a:solidFill>
              </a:defRPr>
            </a:lvl1pPr>
            <a:lvl2pPr marL="2194560" indent="0">
              <a:buNone/>
              <a:defRPr sz="9600">
                <a:solidFill>
                  <a:schemeClr val="tx1">
                    <a:tint val="82000"/>
                  </a:schemeClr>
                </a:solidFill>
              </a:defRPr>
            </a:lvl2pPr>
            <a:lvl3pPr marL="4389120" indent="0">
              <a:buNone/>
              <a:defRPr sz="8640">
                <a:solidFill>
                  <a:schemeClr val="tx1">
                    <a:tint val="82000"/>
                  </a:schemeClr>
                </a:solidFill>
              </a:defRPr>
            </a:lvl3pPr>
            <a:lvl4pPr marL="6583680" indent="0">
              <a:buNone/>
              <a:defRPr sz="7680">
                <a:solidFill>
                  <a:schemeClr val="tx1">
                    <a:tint val="82000"/>
                  </a:schemeClr>
                </a:solidFill>
              </a:defRPr>
            </a:lvl4pPr>
            <a:lvl5pPr marL="8778240" indent="0">
              <a:buNone/>
              <a:defRPr sz="7680">
                <a:solidFill>
                  <a:schemeClr val="tx1">
                    <a:tint val="82000"/>
                  </a:schemeClr>
                </a:solidFill>
              </a:defRPr>
            </a:lvl5pPr>
            <a:lvl6pPr marL="10972800" indent="0">
              <a:buNone/>
              <a:defRPr sz="7680">
                <a:solidFill>
                  <a:schemeClr val="tx1">
                    <a:tint val="82000"/>
                  </a:schemeClr>
                </a:solidFill>
              </a:defRPr>
            </a:lvl6pPr>
            <a:lvl7pPr marL="13167360" indent="0">
              <a:buNone/>
              <a:defRPr sz="7680">
                <a:solidFill>
                  <a:schemeClr val="tx1">
                    <a:tint val="82000"/>
                  </a:schemeClr>
                </a:solidFill>
              </a:defRPr>
            </a:lvl7pPr>
            <a:lvl8pPr marL="15361920" indent="0">
              <a:buNone/>
              <a:defRPr sz="7680">
                <a:solidFill>
                  <a:schemeClr val="tx1">
                    <a:tint val="82000"/>
                  </a:schemeClr>
                </a:solidFill>
              </a:defRPr>
            </a:lvl8pPr>
            <a:lvl9pPr marL="17556480" indent="0">
              <a:buNone/>
              <a:defRPr sz="768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1D12C9-4EF1-4A09-A404-CC26BB1F21EB}" type="datetimeFigureOut">
              <a:rPr lang="en-US" smtClean="0"/>
              <a:t>3/9/2025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827A61-8C1E-4FF9-AB58-142F6701E844}" type="slidenum">
              <a:rPr lang="en-US" smtClean="0"/>
              <a:t>‹#›</a:t>
            </a:fld>
            <a:endParaRPr lang="en-US"/>
          </a:p>
        </p:txBody>
      </p:sp>
    </p:spTree>
    <p:extLst>
      <p:ext uri="{BB962C8B-B14F-4D97-AF65-F5344CB8AC3E}">
        <p14:creationId xmlns:p14="http://schemas.microsoft.com/office/powerpoint/2010/main" val="875390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1D12C9-4EF1-4A09-A404-CC26BB1F21EB}" type="datetimeFigureOut">
              <a:rPr lang="en-US" smtClean="0"/>
              <a:t>3/9/2025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827A61-8C1E-4FF9-AB58-142F6701E844}" type="slidenum">
              <a:rPr lang="en-US" smtClean="0"/>
              <a:t>‹#›</a:t>
            </a:fld>
            <a:endParaRPr lang="en-US"/>
          </a:p>
        </p:txBody>
      </p:sp>
    </p:spTree>
    <p:extLst>
      <p:ext uri="{BB962C8B-B14F-4D97-AF65-F5344CB8AC3E}">
        <p14:creationId xmlns:p14="http://schemas.microsoft.com/office/powerpoint/2010/main" val="34379340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1D12C9-4EF1-4A09-A404-CC26BB1F21EB}" type="datetimeFigureOut">
              <a:rPr lang="en-US" smtClean="0"/>
              <a:t>3/9/2025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827A61-8C1E-4FF9-AB58-142F6701E844}" type="slidenum">
              <a:rPr lang="en-US" smtClean="0"/>
              <a:t>‹#›</a:t>
            </a:fld>
            <a:endParaRPr lang="en-US"/>
          </a:p>
        </p:txBody>
      </p:sp>
    </p:spTree>
    <p:extLst>
      <p:ext uri="{BB962C8B-B14F-4D97-AF65-F5344CB8AC3E}">
        <p14:creationId xmlns:p14="http://schemas.microsoft.com/office/powerpoint/2010/main" val="1085991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D1D12C9-4EF1-4A09-A404-CC26BB1F21EB}" type="datetimeFigureOut">
              <a:rPr lang="en-US" smtClean="0"/>
              <a:t>3/9/2025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A827A61-8C1E-4FF9-AB58-142F6701E844}" type="slidenum">
              <a:rPr lang="en-US" smtClean="0"/>
              <a:t>‹#›</a:t>
            </a:fld>
            <a:endParaRPr lang="en-US"/>
          </a:p>
        </p:txBody>
      </p:sp>
    </p:spTree>
    <p:extLst>
      <p:ext uri="{BB962C8B-B14F-4D97-AF65-F5344CB8AC3E}">
        <p14:creationId xmlns:p14="http://schemas.microsoft.com/office/powerpoint/2010/main" val="15448800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1D12C9-4EF1-4A09-A404-CC26BB1F21EB}" type="datetimeFigureOut">
              <a:rPr lang="en-US" smtClean="0"/>
              <a:t>3/9/2025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A827A61-8C1E-4FF9-AB58-142F6701E844}" type="slidenum">
              <a:rPr lang="en-US" smtClean="0"/>
              <a:t>‹#›</a:t>
            </a:fld>
            <a:endParaRPr lang="en-US"/>
          </a:p>
        </p:txBody>
      </p:sp>
    </p:spTree>
    <p:extLst>
      <p:ext uri="{BB962C8B-B14F-4D97-AF65-F5344CB8AC3E}">
        <p14:creationId xmlns:p14="http://schemas.microsoft.com/office/powerpoint/2010/main" val="6303880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9D1D12C9-4EF1-4A09-A404-CC26BB1F21EB}" type="datetimeFigureOut">
              <a:rPr lang="en-US" smtClean="0"/>
              <a:t>3/9/2025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827A61-8C1E-4FF9-AB58-142F6701E844}" type="slidenum">
              <a:rPr lang="en-US" smtClean="0"/>
              <a:t>‹#›</a:t>
            </a:fld>
            <a:endParaRPr lang="en-US"/>
          </a:p>
        </p:txBody>
      </p:sp>
    </p:spTree>
    <p:extLst>
      <p:ext uri="{BB962C8B-B14F-4D97-AF65-F5344CB8AC3E}">
        <p14:creationId xmlns:p14="http://schemas.microsoft.com/office/powerpoint/2010/main" val="1101765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9D1D12C9-4EF1-4A09-A404-CC26BB1F21EB}" type="datetimeFigureOut">
              <a:rPr lang="en-US" smtClean="0"/>
              <a:t>3/9/2025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827A61-8C1E-4FF9-AB58-142F6701E844}" type="slidenum">
              <a:rPr lang="en-US" smtClean="0"/>
              <a:t>‹#›</a:t>
            </a:fld>
            <a:endParaRPr lang="en-US"/>
          </a:p>
        </p:txBody>
      </p:sp>
    </p:spTree>
    <p:extLst>
      <p:ext uri="{BB962C8B-B14F-4D97-AF65-F5344CB8AC3E}">
        <p14:creationId xmlns:p14="http://schemas.microsoft.com/office/powerpoint/2010/main" val="31941410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82000"/>
                  </a:schemeClr>
                </a:solidFill>
              </a:defRPr>
            </a:lvl1pPr>
          </a:lstStyle>
          <a:p>
            <a:fld id="{9D1D12C9-4EF1-4A09-A404-CC26BB1F21EB}" type="datetimeFigureOut">
              <a:rPr lang="en-US" smtClean="0"/>
              <a:t>3/9/2025</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82000"/>
                  </a:schemeClr>
                </a:solidFill>
              </a:defRPr>
            </a:lvl1pPr>
          </a:lstStyle>
          <a:p>
            <a:fld id="{CA827A61-8C1E-4FF9-AB58-142F6701E844}" type="slidenum">
              <a:rPr lang="en-US" smtClean="0"/>
              <a:t>‹#›</a:t>
            </a:fld>
            <a:endParaRPr lang="en-US"/>
          </a:p>
        </p:txBody>
      </p:sp>
    </p:spTree>
    <p:extLst>
      <p:ext uri="{BB962C8B-B14F-4D97-AF65-F5344CB8AC3E}">
        <p14:creationId xmlns:p14="http://schemas.microsoft.com/office/powerpoint/2010/main" val="11636778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tiff"/><Relationship Id="rId3" Type="http://schemas.microsoft.com/office/2018/10/relationships/comments" Target="../comments/modernComment_100_1620D8A7.xml"/><Relationship Id="rId7"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tiff"/><Relationship Id="rId5" Type="http://schemas.openxmlformats.org/officeDocument/2006/relationships/image" Target="../media/image2.tiff"/><Relationship Id="rId10" Type="http://schemas.openxmlformats.org/officeDocument/2006/relationships/image" Target="../media/image7.tiff"/><Relationship Id="rId4" Type="http://schemas.openxmlformats.org/officeDocument/2006/relationships/image" Target="../media/image1.png"/><Relationship Id="rId9"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11000">
              <a:schemeClr val="accent1">
                <a:lumMod val="5000"/>
                <a:lumOff val="95000"/>
              </a:schemeClr>
            </a:gs>
            <a:gs pos="45000">
              <a:schemeClr val="accent1">
                <a:lumMod val="45000"/>
                <a:lumOff val="55000"/>
              </a:schemeClr>
            </a:gs>
            <a:gs pos="70000">
              <a:schemeClr val="accent1">
                <a:lumMod val="45000"/>
                <a:lumOff val="55000"/>
              </a:schemeClr>
            </a:gs>
            <a:gs pos="99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B70AD72-CC9D-2306-83D7-0BAD390DBE63}"/>
              </a:ext>
            </a:extLst>
          </p:cNvPr>
          <p:cNvSpPr txBox="1"/>
          <p:nvPr/>
        </p:nvSpPr>
        <p:spPr>
          <a:xfrm>
            <a:off x="0" y="-94646"/>
            <a:ext cx="43891200" cy="3205777"/>
          </a:xfrm>
          <a:prstGeom prst="rect">
            <a:avLst/>
          </a:prstGeom>
          <a:gradFill>
            <a:gsLst>
              <a:gs pos="78000">
                <a:schemeClr val="accent1">
                  <a:lumMod val="5000"/>
                  <a:lumOff val="95000"/>
                </a:schemeClr>
              </a:gs>
              <a:gs pos="0">
                <a:schemeClr val="bg2">
                  <a:lumMod val="90000"/>
                </a:schemeClr>
              </a:gs>
            </a:gsLst>
            <a:lin ang="5400000" scaled="1"/>
          </a:gradFill>
          <a:ln w="76200">
            <a:noFill/>
          </a:ln>
        </p:spPr>
        <p:txBody>
          <a:bodyPr wrap="square" rtlCol="0">
            <a:noAutofit/>
          </a:bodyPr>
          <a:lstStyle/>
          <a:p>
            <a:pPr marL="0" marR="0" algn="ctr">
              <a:lnSpc>
                <a:spcPct val="115000"/>
              </a:lnSpc>
              <a:spcAft>
                <a:spcPts val="800"/>
              </a:spcAft>
            </a:pPr>
            <a:endParaRPr lang="en-US" sz="88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BAA35C26-04EA-A7AF-8DAF-CA50CE3ACDDD}"/>
              </a:ext>
            </a:extLst>
          </p:cNvPr>
          <p:cNvSpPr txBox="1"/>
          <p:nvPr/>
        </p:nvSpPr>
        <p:spPr>
          <a:xfrm>
            <a:off x="8359391" y="-36892"/>
            <a:ext cx="24901909" cy="2577885"/>
          </a:xfrm>
          <a:prstGeom prst="rect">
            <a:avLst/>
          </a:prstGeom>
          <a:gradFill>
            <a:gsLst>
              <a:gs pos="78000">
                <a:schemeClr val="accent1">
                  <a:lumMod val="5000"/>
                  <a:lumOff val="95000"/>
                </a:schemeClr>
              </a:gs>
              <a:gs pos="0">
                <a:schemeClr val="bg2">
                  <a:lumMod val="90000"/>
                </a:schemeClr>
              </a:gs>
            </a:gsLst>
            <a:lin ang="5400000" scaled="1"/>
          </a:gradFill>
          <a:ln w="76200">
            <a:noFill/>
          </a:ln>
        </p:spPr>
        <p:txBody>
          <a:bodyPr wrap="square" rtlCol="0">
            <a:spAutoFit/>
          </a:bodyPr>
          <a:lstStyle/>
          <a:p>
            <a:pPr marL="0" marR="0" algn="ctr">
              <a:lnSpc>
                <a:spcPct val="115000"/>
              </a:lnSpc>
              <a:spcAft>
                <a:spcPts val="800"/>
              </a:spcAft>
            </a:pPr>
            <a:r>
              <a:rPr lang="en-US" sz="7200" kern="100" dirty="0">
                <a:effectLst/>
                <a:latin typeface="Aptos" panose="020B0004020202020204" pitchFamily="34" charset="0"/>
                <a:ea typeface="Aptos" panose="020B0004020202020204" pitchFamily="34" charset="0"/>
                <a:cs typeface="Times New Roman" panose="02020603050405020304" pitchFamily="18" charset="0"/>
              </a:rPr>
              <a:t>Winter Severity Influences Carbon Availability and Microbial Activity in The Laurentian Great Lakes</a:t>
            </a:r>
          </a:p>
        </p:txBody>
      </p:sp>
      <p:sp>
        <p:nvSpPr>
          <p:cNvPr id="5" name="TextBox 4">
            <a:extLst>
              <a:ext uri="{FF2B5EF4-FFF2-40B4-BE49-F238E27FC236}">
                <a16:creationId xmlns:a16="http://schemas.microsoft.com/office/drawing/2014/main" id="{0925CE64-0376-D46E-B4B6-A95D7D825D5A}"/>
              </a:ext>
            </a:extLst>
          </p:cNvPr>
          <p:cNvSpPr txBox="1"/>
          <p:nvPr/>
        </p:nvSpPr>
        <p:spPr>
          <a:xfrm>
            <a:off x="572253" y="5250088"/>
            <a:ext cx="13905748" cy="12322005"/>
          </a:xfrm>
          <a:prstGeom prst="rect">
            <a:avLst/>
          </a:prstGeom>
          <a:solidFill>
            <a:schemeClr val="accent1">
              <a:lumMod val="20000"/>
              <a:lumOff val="80000"/>
            </a:schemeClr>
          </a:solidFill>
          <a:ln w="76200">
            <a:solidFill>
              <a:schemeClr val="tx1"/>
            </a:solidFill>
          </a:ln>
        </p:spPr>
        <p:txBody>
          <a:bodyPr wrap="square" rtlCol="0">
            <a:noAutofit/>
          </a:bodyPr>
          <a:lstStyle/>
          <a:p>
            <a:pPr marL="0" marR="0" algn="ctr">
              <a:lnSpc>
                <a:spcPct val="115000"/>
              </a:lnSpc>
              <a:spcAft>
                <a:spcPts val="800"/>
              </a:spcAft>
            </a:pPr>
            <a:r>
              <a:rPr lang="en-US" sz="6000" kern="100" dirty="0">
                <a:latin typeface="Aptos" panose="020B0004020202020204" pitchFamily="34" charset="0"/>
                <a:ea typeface="Aptos" panose="020B0004020202020204" pitchFamily="34" charset="0"/>
                <a:cs typeface="Times New Roman" panose="02020603050405020304" pitchFamily="18" charset="0"/>
              </a:rPr>
              <a:t>Abstract</a:t>
            </a:r>
          </a:p>
          <a:p>
            <a:pPr marL="0" marR="0">
              <a:lnSpc>
                <a:spcPct val="115000"/>
              </a:lnSpc>
              <a:spcAft>
                <a:spcPts val="800"/>
              </a:spcAft>
            </a:pPr>
            <a:r>
              <a:rPr lang="en-US" sz="1800" dirty="0">
                <a:effectLst/>
                <a:latin typeface="Aptos" panose="020B0004020202020204" pitchFamily="34" charset="0"/>
                <a:ea typeface="Aptos" panose="020B0004020202020204" pitchFamily="34" charset="0"/>
                <a:cs typeface="Times New Roman" panose="02020603050405020304" pitchFamily="18" charset="0"/>
              </a:rPr>
              <a:t>	</a:t>
            </a:r>
            <a:r>
              <a:rPr lang="en-US" sz="2800" dirty="0">
                <a:effectLst/>
                <a:latin typeface="Aptos" panose="020B0004020202020204" pitchFamily="34" charset="0"/>
                <a:ea typeface="Aptos" panose="020B0004020202020204" pitchFamily="34" charset="0"/>
                <a:cs typeface="Times New Roman" panose="02020603050405020304" pitchFamily="18" charset="0"/>
              </a:rPr>
              <a:t>Variation in ice cover is used as an indicator for winter severity in limnological studies because ice creates a physical barrier between lake water and atmospheric and terrestrial inputs. Understanding how ice drives ecological and biogeochemical processes is important because winter processes have inter-seasonal effects. Recent studies have shown that differences in the severity of winter can influence the availability of nutrients and impact the activity of microbial communities. Here, we present findings that show how microbial activity and nutrient availability are both influenced by degrees of winter severity across the Laurentian Great Lakes. We hypothesized that more severe winters would result in reduced concentrations of dissolved organic carbon (DOC), and reduced quality of organic carbon substrates. We also expected that microbial activity would shift towards bacterial maintenance with increasing winter severity. Water samples from the Great Lakes and Lake St. Clair were collected during the winters of 2022, 2024, and 2025. We used the water samples to quantify DOC concentrations and characterized fluorescent dissolved organic matter (</a:t>
            </a:r>
            <a:r>
              <a:rPr lang="en-US" sz="2800" dirty="0" err="1">
                <a:effectLst/>
                <a:latin typeface="Aptos" panose="020B0004020202020204" pitchFamily="34" charset="0"/>
                <a:ea typeface="Aptos" panose="020B0004020202020204" pitchFamily="34" charset="0"/>
                <a:cs typeface="Times New Roman" panose="02020603050405020304" pitchFamily="18" charset="0"/>
              </a:rPr>
              <a:t>fDOM</a:t>
            </a:r>
            <a:r>
              <a:rPr lang="en-US" sz="2800" dirty="0">
                <a:effectLst/>
                <a:latin typeface="Aptos" panose="020B0004020202020204" pitchFamily="34" charset="0"/>
                <a:ea typeface="Aptos" panose="020B0004020202020204" pitchFamily="34" charset="0"/>
                <a:cs typeface="Times New Roman" panose="02020603050405020304" pitchFamily="18" charset="0"/>
              </a:rPr>
              <a:t>) using fluorescence excitation-emission matrix spectroscopy. Bacterial production was measured via incubations with tritiated leucine and thymidine. Winter severity was assessed by measuring ice quality and thickness and snow thickness at each site. We found that more severe winters were associated with higher DOC concentrations and changes in carbon quality. Further, more severe winters were characterized by a shift in microbial activity from growth to maintenance. Our findings provide insight into how interannual variation in winter severity impacts carbon quality and quantity and microbial activity in the Great Lakes.</a:t>
            </a:r>
            <a:endParaRPr lang="en-US" sz="6000" kern="100" dirty="0">
              <a:latin typeface="Aptos" panose="020B0004020202020204" pitchFamily="34" charset="0"/>
              <a:ea typeface="Aptos" panose="020B000402020202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2D257726-E8BC-D6FF-F100-1692C6DF9AF8}"/>
              </a:ext>
            </a:extLst>
          </p:cNvPr>
          <p:cNvSpPr txBox="1"/>
          <p:nvPr/>
        </p:nvSpPr>
        <p:spPr>
          <a:xfrm>
            <a:off x="0" y="3433896"/>
            <a:ext cx="43891200" cy="832600"/>
          </a:xfrm>
          <a:prstGeom prst="rect">
            <a:avLst/>
          </a:prstGeom>
          <a:noFill/>
          <a:ln w="76200">
            <a:noFill/>
          </a:ln>
        </p:spPr>
        <p:txBody>
          <a:bodyPr wrap="square" rtlCol="0">
            <a:spAutoFit/>
          </a:bodyPr>
          <a:lstStyle/>
          <a:p>
            <a:pPr marL="0" marR="0" algn="ctr">
              <a:lnSpc>
                <a:spcPct val="115000"/>
              </a:lnSpc>
              <a:spcAft>
                <a:spcPts val="800"/>
              </a:spcAft>
            </a:pPr>
            <a:r>
              <a:rPr lang="en-US" sz="4400" dirty="0">
                <a:effectLst/>
                <a:latin typeface="Aptos" panose="020B0004020202020204" pitchFamily="34" charset="0"/>
                <a:ea typeface="Aptos" panose="020B0004020202020204" pitchFamily="34" charset="0"/>
                <a:cs typeface="Times New Roman" panose="02020603050405020304" pitchFamily="18" charset="0"/>
              </a:rPr>
              <a:t>Connor O’Loughlin</a:t>
            </a:r>
            <a:r>
              <a:rPr lang="en-US" sz="4400" baseline="30000" dirty="0">
                <a:effectLst/>
                <a:latin typeface="Aptos" panose="020B0004020202020204" pitchFamily="34" charset="0"/>
                <a:ea typeface="Aptos" panose="020B0004020202020204" pitchFamily="34" charset="0"/>
                <a:cs typeface="Times New Roman" panose="02020603050405020304" pitchFamily="18" charset="0"/>
              </a:rPr>
              <a:t>1</a:t>
            </a:r>
            <a:r>
              <a:rPr lang="en-US" sz="4400" dirty="0">
                <a:effectLst/>
                <a:latin typeface="Aptos" panose="020B0004020202020204" pitchFamily="34" charset="0"/>
                <a:ea typeface="Aptos" panose="020B0004020202020204" pitchFamily="34" charset="0"/>
                <a:cs typeface="Times New Roman" panose="02020603050405020304" pitchFamily="18" charset="0"/>
              </a:rPr>
              <a:t>, Gordon Paterson</a:t>
            </a:r>
            <a:r>
              <a:rPr lang="en-US" sz="4400" baseline="30000" dirty="0">
                <a:effectLst/>
                <a:latin typeface="Aptos" panose="020B0004020202020204" pitchFamily="34" charset="0"/>
                <a:ea typeface="Aptos" panose="020B0004020202020204" pitchFamily="34" charset="0"/>
                <a:cs typeface="Times New Roman" panose="02020603050405020304" pitchFamily="18" charset="0"/>
              </a:rPr>
              <a:t>1</a:t>
            </a:r>
            <a:r>
              <a:rPr lang="en-US" sz="4400" dirty="0">
                <a:effectLst/>
                <a:latin typeface="Aptos" panose="020B0004020202020204" pitchFamily="34" charset="0"/>
                <a:ea typeface="Aptos" panose="020B0004020202020204" pitchFamily="34" charset="0"/>
                <a:cs typeface="Times New Roman" panose="02020603050405020304" pitchFamily="18" charset="0"/>
              </a:rPr>
              <a:t>, Nicole Wagner</a:t>
            </a:r>
            <a:r>
              <a:rPr lang="en-US" sz="4400" baseline="30000" dirty="0">
                <a:effectLst/>
                <a:latin typeface="Aptos" panose="020B0004020202020204" pitchFamily="34" charset="0"/>
                <a:ea typeface="Aptos" panose="020B0004020202020204" pitchFamily="34" charset="0"/>
                <a:cs typeface="Times New Roman" panose="02020603050405020304" pitchFamily="18" charset="0"/>
              </a:rPr>
              <a:t>2</a:t>
            </a:r>
            <a:r>
              <a:rPr lang="en-US" sz="4400" dirty="0">
                <a:effectLst/>
                <a:latin typeface="Aptos" panose="020B0004020202020204" pitchFamily="34" charset="0"/>
                <a:ea typeface="Aptos" panose="020B0004020202020204" pitchFamily="34" charset="0"/>
                <a:cs typeface="Times New Roman" panose="02020603050405020304" pitchFamily="18" charset="0"/>
              </a:rPr>
              <a:t>, Hunter Carrick</a:t>
            </a:r>
            <a:r>
              <a:rPr lang="en-US" sz="4400" baseline="30000" dirty="0">
                <a:effectLst/>
                <a:latin typeface="Aptos" panose="020B0004020202020204" pitchFamily="34" charset="0"/>
                <a:ea typeface="Aptos" panose="020B0004020202020204" pitchFamily="34" charset="0"/>
                <a:cs typeface="Times New Roman" panose="02020603050405020304" pitchFamily="18" charset="0"/>
              </a:rPr>
              <a:t>3</a:t>
            </a:r>
            <a:r>
              <a:rPr lang="en-US" sz="4400" dirty="0">
                <a:effectLst/>
                <a:latin typeface="Aptos" panose="020B0004020202020204" pitchFamily="34" charset="0"/>
                <a:ea typeface="Aptos" panose="020B0004020202020204" pitchFamily="34" charset="0"/>
                <a:cs typeface="Times New Roman" panose="02020603050405020304" pitchFamily="18" charset="0"/>
              </a:rPr>
              <a:t>, Jonathan Doubek</a:t>
            </a:r>
            <a:r>
              <a:rPr lang="en-US" sz="4400" baseline="30000" dirty="0">
                <a:effectLst/>
                <a:latin typeface="Aptos" panose="020B0004020202020204" pitchFamily="34" charset="0"/>
                <a:ea typeface="Aptos" panose="020B0004020202020204" pitchFamily="34" charset="0"/>
                <a:cs typeface="Times New Roman" panose="02020603050405020304" pitchFamily="18" charset="0"/>
              </a:rPr>
              <a:t>4</a:t>
            </a:r>
            <a:r>
              <a:rPr lang="en-US" sz="4400" dirty="0">
                <a:effectLst/>
                <a:latin typeface="Aptos" panose="020B0004020202020204" pitchFamily="34" charset="0"/>
                <a:ea typeface="Aptos" panose="020B0004020202020204" pitchFamily="34" charset="0"/>
                <a:cs typeface="Times New Roman" panose="02020603050405020304" pitchFamily="18" charset="0"/>
              </a:rPr>
              <a:t>, Donald Uzarski</a:t>
            </a:r>
            <a:r>
              <a:rPr lang="en-US" sz="4400" baseline="30000" dirty="0">
                <a:effectLst/>
                <a:latin typeface="Aptos" panose="020B0004020202020204" pitchFamily="34" charset="0"/>
                <a:ea typeface="Aptos" panose="020B0004020202020204" pitchFamily="34" charset="0"/>
                <a:cs typeface="Times New Roman" panose="02020603050405020304" pitchFamily="18" charset="0"/>
              </a:rPr>
              <a:t>3</a:t>
            </a:r>
            <a:r>
              <a:rPr lang="en-US" sz="4400" dirty="0">
                <a:effectLst/>
                <a:latin typeface="Aptos" panose="020B0004020202020204" pitchFamily="34" charset="0"/>
                <a:ea typeface="Aptos" panose="020B0004020202020204" pitchFamily="34" charset="0"/>
                <a:cs typeface="Times New Roman" panose="02020603050405020304" pitchFamily="18" charset="0"/>
              </a:rPr>
              <a:t>, Trista J. Vick-Majors</a:t>
            </a:r>
            <a:r>
              <a:rPr lang="en-US" sz="4400" baseline="30000" dirty="0">
                <a:effectLst/>
                <a:latin typeface="Aptos" panose="020B0004020202020204" pitchFamily="34" charset="0"/>
                <a:ea typeface="Aptos" panose="020B0004020202020204" pitchFamily="34" charset="0"/>
                <a:cs typeface="Times New Roman" panose="02020603050405020304" pitchFamily="18" charset="0"/>
              </a:rPr>
              <a:t>1</a:t>
            </a:r>
            <a:r>
              <a:rPr lang="en-US" sz="4400" dirty="0">
                <a:effectLst/>
                <a:latin typeface="Aptos" panose="020B0004020202020204" pitchFamily="34" charset="0"/>
                <a:ea typeface="Aptos" panose="020B0004020202020204" pitchFamily="34" charset="0"/>
                <a:cs typeface="Times New Roman" panose="02020603050405020304" pitchFamily="18" charset="0"/>
              </a:rPr>
              <a:t>, with the Winter Grab Network</a:t>
            </a:r>
            <a:endParaRPr lang="en-US" sz="344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55C9A2B5-BEC4-194C-8F85-8166BFE002A3}"/>
              </a:ext>
            </a:extLst>
          </p:cNvPr>
          <p:cNvSpPr txBox="1"/>
          <p:nvPr/>
        </p:nvSpPr>
        <p:spPr>
          <a:xfrm>
            <a:off x="7696200" y="4341992"/>
            <a:ext cx="28498800" cy="832600"/>
          </a:xfrm>
          <a:prstGeom prst="rect">
            <a:avLst/>
          </a:prstGeom>
          <a:noFill/>
          <a:ln w="76200">
            <a:noFill/>
          </a:ln>
        </p:spPr>
        <p:txBody>
          <a:bodyPr wrap="square" rtlCol="0">
            <a:spAutoFit/>
          </a:bodyPr>
          <a:lstStyle/>
          <a:p>
            <a:pPr marL="0" marR="0">
              <a:lnSpc>
                <a:spcPct val="115000"/>
              </a:lnSpc>
              <a:spcAft>
                <a:spcPts val="800"/>
              </a:spcAft>
            </a:pPr>
            <a:r>
              <a:rPr lang="en-US" sz="4400" kern="100" baseline="30000" dirty="0">
                <a:effectLst/>
                <a:latin typeface="Aptos" panose="020B0004020202020204" pitchFamily="34" charset="0"/>
                <a:ea typeface="Aptos" panose="020B0004020202020204" pitchFamily="34" charset="0"/>
                <a:cs typeface="Times New Roman" panose="02020603050405020304" pitchFamily="18" charset="0"/>
              </a:rPr>
              <a:t>1</a:t>
            </a:r>
            <a:r>
              <a:rPr lang="en-US" sz="4400" kern="100" dirty="0">
                <a:effectLst/>
                <a:latin typeface="Aptos" panose="020B0004020202020204" pitchFamily="34" charset="0"/>
                <a:ea typeface="Aptos" panose="020B0004020202020204" pitchFamily="34" charset="0"/>
                <a:cs typeface="Times New Roman" panose="02020603050405020304" pitchFamily="18" charset="0"/>
              </a:rPr>
              <a:t>Michigan Technological University, </a:t>
            </a:r>
            <a:r>
              <a:rPr lang="en-US" sz="4400" kern="100" baseline="30000" dirty="0">
                <a:effectLst/>
                <a:latin typeface="Aptos" panose="020B0004020202020204" pitchFamily="34" charset="0"/>
                <a:ea typeface="Aptos" panose="020B0004020202020204" pitchFamily="34" charset="0"/>
                <a:cs typeface="Times New Roman" panose="02020603050405020304" pitchFamily="18" charset="0"/>
              </a:rPr>
              <a:t>2</a:t>
            </a:r>
            <a:r>
              <a:rPr lang="en-US" sz="4400" kern="100" dirty="0">
                <a:effectLst/>
                <a:latin typeface="Aptos" panose="020B0004020202020204" pitchFamily="34" charset="0"/>
                <a:ea typeface="Aptos" panose="020B0004020202020204" pitchFamily="34" charset="0"/>
                <a:cs typeface="Times New Roman" panose="02020603050405020304" pitchFamily="18" charset="0"/>
              </a:rPr>
              <a:t>Oakland University, </a:t>
            </a:r>
            <a:r>
              <a:rPr lang="en-US" sz="4400" kern="100" baseline="30000" dirty="0">
                <a:effectLst/>
                <a:latin typeface="Aptos" panose="020B0004020202020204" pitchFamily="34" charset="0"/>
                <a:ea typeface="Aptos" panose="020B0004020202020204" pitchFamily="34" charset="0"/>
                <a:cs typeface="Times New Roman" panose="02020603050405020304" pitchFamily="18" charset="0"/>
              </a:rPr>
              <a:t>3</a:t>
            </a:r>
            <a:r>
              <a:rPr lang="en-US" sz="4400" kern="100" dirty="0">
                <a:effectLst/>
                <a:latin typeface="Aptos" panose="020B0004020202020204" pitchFamily="34" charset="0"/>
                <a:ea typeface="Aptos" panose="020B0004020202020204" pitchFamily="34" charset="0"/>
                <a:cs typeface="Times New Roman" panose="02020603050405020304" pitchFamily="18" charset="0"/>
              </a:rPr>
              <a:t>Central Michigan University, </a:t>
            </a:r>
            <a:r>
              <a:rPr lang="en-US" sz="4400" kern="100" baseline="30000" dirty="0">
                <a:effectLst/>
                <a:latin typeface="Aptos" panose="020B0004020202020204" pitchFamily="34" charset="0"/>
                <a:ea typeface="Aptos" panose="020B0004020202020204" pitchFamily="34" charset="0"/>
                <a:cs typeface="Times New Roman" panose="02020603050405020304" pitchFamily="18" charset="0"/>
              </a:rPr>
              <a:t>4</a:t>
            </a:r>
            <a:r>
              <a:rPr lang="en-US" sz="4400" kern="100" dirty="0">
                <a:effectLst/>
                <a:latin typeface="Aptos" panose="020B0004020202020204" pitchFamily="34" charset="0"/>
                <a:ea typeface="Aptos" panose="020B0004020202020204" pitchFamily="34" charset="0"/>
                <a:cs typeface="Times New Roman" panose="02020603050405020304" pitchFamily="18" charset="0"/>
              </a:rPr>
              <a:t>Lake Superior State University</a:t>
            </a:r>
          </a:p>
        </p:txBody>
      </p:sp>
      <p:pic>
        <p:nvPicPr>
          <p:cNvPr id="10" name="Picture 9" descr="A black text on a black background&#10;&#10;AI-generated content may be incorrect.">
            <a:extLst>
              <a:ext uri="{FF2B5EF4-FFF2-40B4-BE49-F238E27FC236}">
                <a16:creationId xmlns:a16="http://schemas.microsoft.com/office/drawing/2014/main" id="{E90A9EB1-1614-3529-1DB7-EF16906031A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2253" y="517480"/>
            <a:ext cx="7787138" cy="2577885"/>
          </a:xfrm>
          <a:prstGeom prst="rect">
            <a:avLst/>
          </a:prstGeom>
        </p:spPr>
      </p:pic>
      <p:sp>
        <p:nvSpPr>
          <p:cNvPr id="11" name="TextBox 10">
            <a:extLst>
              <a:ext uri="{FF2B5EF4-FFF2-40B4-BE49-F238E27FC236}">
                <a16:creationId xmlns:a16="http://schemas.microsoft.com/office/drawing/2014/main" id="{EF44016D-E826-8C06-4FE6-C875AAF3E039}"/>
              </a:ext>
            </a:extLst>
          </p:cNvPr>
          <p:cNvSpPr txBox="1"/>
          <p:nvPr/>
        </p:nvSpPr>
        <p:spPr>
          <a:xfrm>
            <a:off x="572253" y="17912466"/>
            <a:ext cx="13905748" cy="14586833"/>
          </a:xfrm>
          <a:prstGeom prst="rect">
            <a:avLst/>
          </a:prstGeom>
          <a:solidFill>
            <a:schemeClr val="accent1">
              <a:lumMod val="20000"/>
              <a:lumOff val="80000"/>
            </a:schemeClr>
          </a:solidFill>
          <a:ln w="76200">
            <a:solidFill>
              <a:schemeClr val="tx1"/>
            </a:solidFill>
          </a:ln>
        </p:spPr>
        <p:txBody>
          <a:bodyPr wrap="square" rtlCol="0">
            <a:noAutofit/>
          </a:bodyPr>
          <a:lstStyle/>
          <a:p>
            <a:pPr marL="0" marR="0" algn="ctr">
              <a:lnSpc>
                <a:spcPct val="115000"/>
              </a:lnSpc>
              <a:spcAft>
                <a:spcPts val="800"/>
              </a:spcAft>
            </a:pPr>
            <a:r>
              <a:rPr lang="en-US" sz="6000" kern="100" dirty="0">
                <a:latin typeface="Aptos" panose="020B0004020202020204" pitchFamily="34" charset="0"/>
                <a:ea typeface="Aptos" panose="020B0004020202020204" pitchFamily="34" charset="0"/>
                <a:cs typeface="Times New Roman" panose="02020603050405020304" pitchFamily="18" charset="0"/>
              </a:rPr>
              <a:t>Methods</a:t>
            </a:r>
          </a:p>
          <a:p>
            <a:pPr marL="457200" marR="0" indent="-457200">
              <a:lnSpc>
                <a:spcPct val="115000"/>
              </a:lnSpc>
              <a:spcAft>
                <a:spcPts val="800"/>
              </a:spcAft>
              <a:buFont typeface="Arial" panose="020B0604020202020204" pitchFamily="34" charset="0"/>
              <a:buChar char="•"/>
            </a:pPr>
            <a:r>
              <a:rPr lang="en-US" sz="2800" kern="100" dirty="0">
                <a:latin typeface="Aptos" panose="020B0004020202020204" pitchFamily="34" charset="0"/>
                <a:ea typeface="Aptos" panose="020B0004020202020204" pitchFamily="34" charset="0"/>
                <a:cs typeface="Times New Roman" panose="02020603050405020304" pitchFamily="18" charset="0"/>
              </a:rPr>
              <a:t>Surface water samples were taken from the Laurentian Great Lakes (see Figure 1).</a:t>
            </a:r>
          </a:p>
          <a:p>
            <a:pPr marL="457200" marR="0" indent="-457200">
              <a:lnSpc>
                <a:spcPct val="115000"/>
              </a:lnSpc>
              <a:spcAft>
                <a:spcPts val="800"/>
              </a:spcAft>
              <a:buFont typeface="Arial" panose="020B0604020202020204" pitchFamily="34" charset="0"/>
              <a:buChar char="•"/>
            </a:pPr>
            <a:r>
              <a:rPr lang="en-US" sz="2800" kern="100" dirty="0">
                <a:latin typeface="Aptos" panose="020B0004020202020204" pitchFamily="34" charset="0"/>
                <a:ea typeface="Aptos" panose="020B0004020202020204" pitchFamily="34" charset="0"/>
                <a:cs typeface="Times New Roman" panose="02020603050405020304" pitchFamily="18" charset="0"/>
              </a:rPr>
              <a:t> DOC concentrations were measured using a Shimadzu TOC-L</a:t>
            </a:r>
          </a:p>
          <a:p>
            <a:pPr marL="457200" marR="0" indent="-457200">
              <a:lnSpc>
                <a:spcPct val="115000"/>
              </a:lnSpc>
              <a:spcAft>
                <a:spcPts val="800"/>
              </a:spcAft>
              <a:buFont typeface="Arial" panose="020B0604020202020204" pitchFamily="34" charset="0"/>
              <a:buChar char="•"/>
            </a:pPr>
            <a:r>
              <a:rPr lang="en-US" sz="2800" kern="100" dirty="0" err="1">
                <a:latin typeface="Aptos" panose="020B0004020202020204" pitchFamily="34" charset="0"/>
                <a:ea typeface="Aptos" panose="020B0004020202020204" pitchFamily="34" charset="0"/>
                <a:cs typeface="Times New Roman" panose="02020603050405020304" pitchFamily="18" charset="0"/>
              </a:rPr>
              <a:t>fDOM</a:t>
            </a:r>
            <a:r>
              <a:rPr lang="en-US" sz="2800" kern="100" dirty="0">
                <a:latin typeface="Aptos" panose="020B0004020202020204" pitchFamily="34" charset="0"/>
                <a:ea typeface="Aptos" panose="020B0004020202020204" pitchFamily="34" charset="0"/>
                <a:cs typeface="Times New Roman" panose="02020603050405020304" pitchFamily="18" charset="0"/>
              </a:rPr>
              <a:t> was characterized using a Horiba </a:t>
            </a:r>
            <a:r>
              <a:rPr lang="en-US" sz="2800" kern="100" dirty="0" err="1">
                <a:latin typeface="Aptos" panose="020B0004020202020204" pitchFamily="34" charset="0"/>
                <a:ea typeface="Aptos" panose="020B0004020202020204" pitchFamily="34" charset="0"/>
                <a:cs typeface="Times New Roman" panose="02020603050405020304" pitchFamily="18" charset="0"/>
              </a:rPr>
              <a:t>Aqualog</a:t>
            </a:r>
            <a:r>
              <a:rPr lang="en-US" sz="2800" kern="100" dirty="0">
                <a:latin typeface="Aptos" panose="020B0004020202020204" pitchFamily="34" charset="0"/>
                <a:ea typeface="Aptos" panose="020B0004020202020204" pitchFamily="34" charset="0"/>
                <a:cs typeface="Times New Roman" panose="02020603050405020304" pitchFamily="18" charset="0"/>
              </a:rPr>
              <a:t>. The resulting </a:t>
            </a:r>
            <a:r>
              <a:rPr lang="en-US" sz="2800" kern="100" dirty="0" err="1">
                <a:latin typeface="Aptos" panose="020B0004020202020204" pitchFamily="34" charset="0"/>
                <a:ea typeface="Aptos" panose="020B0004020202020204" pitchFamily="34" charset="0"/>
                <a:cs typeface="Times New Roman" panose="02020603050405020304" pitchFamily="18" charset="0"/>
              </a:rPr>
              <a:t>exication</a:t>
            </a:r>
            <a:r>
              <a:rPr lang="en-US" sz="2800" kern="100" dirty="0">
                <a:latin typeface="Aptos" panose="020B0004020202020204" pitchFamily="34" charset="0"/>
                <a:ea typeface="Aptos" panose="020B0004020202020204" pitchFamily="34" charset="0"/>
                <a:cs typeface="Times New Roman" panose="02020603050405020304" pitchFamily="18" charset="0"/>
              </a:rPr>
              <a:t>-emission matrix was used to calculate HIX and other spectral indices</a:t>
            </a:r>
          </a:p>
          <a:p>
            <a:pPr marL="457200" marR="0" indent="-457200">
              <a:lnSpc>
                <a:spcPct val="115000"/>
              </a:lnSpc>
              <a:spcAft>
                <a:spcPts val="800"/>
              </a:spcAft>
              <a:buFont typeface="Arial" panose="020B0604020202020204" pitchFamily="34" charset="0"/>
              <a:buChar char="•"/>
            </a:pPr>
            <a:r>
              <a:rPr lang="en-US" sz="2800" kern="100" dirty="0">
                <a:latin typeface="Aptos" panose="020B0004020202020204" pitchFamily="34" charset="0"/>
                <a:ea typeface="Aptos" panose="020B0004020202020204" pitchFamily="34" charset="0"/>
                <a:cs typeface="Times New Roman" panose="02020603050405020304" pitchFamily="18" charset="0"/>
              </a:rPr>
              <a:t>Bacterial production was measured via </a:t>
            </a:r>
            <a:r>
              <a:rPr lang="en-US" sz="2800" kern="100" dirty="0" err="1">
                <a:latin typeface="Aptos" panose="020B0004020202020204" pitchFamily="34" charset="0"/>
                <a:ea typeface="Aptos" panose="020B0004020202020204" pitchFamily="34" charset="0"/>
                <a:cs typeface="Times New Roman" panose="02020603050405020304" pitchFamily="18" charset="0"/>
              </a:rPr>
              <a:t>tritated</a:t>
            </a:r>
            <a:r>
              <a:rPr lang="en-US" sz="2800" kern="100" dirty="0">
                <a:latin typeface="Aptos" panose="020B0004020202020204" pitchFamily="34" charset="0"/>
                <a:ea typeface="Aptos" panose="020B0004020202020204" pitchFamily="34" charset="0"/>
                <a:cs typeface="Times New Roman" panose="02020603050405020304" pitchFamily="18" charset="0"/>
              </a:rPr>
              <a:t> leucine and thymidine incubations, and the disintegrations were measured using a liquid scintillation counter.</a:t>
            </a:r>
          </a:p>
          <a:p>
            <a:pPr marL="457200" marR="0" indent="-457200">
              <a:lnSpc>
                <a:spcPct val="115000"/>
              </a:lnSpc>
              <a:spcAft>
                <a:spcPts val="800"/>
              </a:spcAft>
              <a:buFont typeface="Arial" panose="020B0604020202020204" pitchFamily="34" charset="0"/>
              <a:buChar char="•"/>
            </a:pPr>
            <a:r>
              <a:rPr lang="en-US" sz="2800" kern="100" dirty="0">
                <a:latin typeface="Aptos" panose="020B0004020202020204" pitchFamily="34" charset="0"/>
                <a:ea typeface="Aptos" panose="020B0004020202020204" pitchFamily="34" charset="0"/>
                <a:cs typeface="Times New Roman" panose="02020603050405020304" pitchFamily="18" charset="0"/>
              </a:rPr>
              <a:t>Ice and Snow thickness were measured at each site</a:t>
            </a:r>
          </a:p>
          <a:p>
            <a:pPr marL="457200" marR="0" indent="-457200">
              <a:lnSpc>
                <a:spcPct val="115000"/>
              </a:lnSpc>
              <a:spcAft>
                <a:spcPts val="800"/>
              </a:spcAft>
              <a:buFont typeface="Arial" panose="020B0604020202020204" pitchFamily="34" charset="0"/>
              <a:buChar char="•"/>
            </a:pPr>
            <a:endParaRPr lang="en-US" sz="2800" kern="100" dirty="0">
              <a:latin typeface="Aptos" panose="020B0004020202020204" pitchFamily="34" charset="0"/>
              <a:ea typeface="Aptos" panose="020B0004020202020204" pitchFamily="34" charset="0"/>
              <a:cs typeface="Times New Roman" panose="02020603050405020304" pitchFamily="18" charset="0"/>
            </a:endParaRPr>
          </a:p>
        </p:txBody>
      </p:sp>
      <p:sp>
        <p:nvSpPr>
          <p:cNvPr id="12" name="TextBox 11">
            <a:extLst>
              <a:ext uri="{FF2B5EF4-FFF2-40B4-BE49-F238E27FC236}">
                <a16:creationId xmlns:a16="http://schemas.microsoft.com/office/drawing/2014/main" id="{316BF666-8DA4-0F56-9FC3-390B49AF31F3}"/>
              </a:ext>
            </a:extLst>
          </p:cNvPr>
          <p:cNvSpPr txBox="1"/>
          <p:nvPr/>
        </p:nvSpPr>
        <p:spPr>
          <a:xfrm>
            <a:off x="14890348" y="16002001"/>
            <a:ext cx="13905748" cy="16497298"/>
          </a:xfrm>
          <a:prstGeom prst="rect">
            <a:avLst/>
          </a:prstGeom>
          <a:solidFill>
            <a:schemeClr val="accent1">
              <a:lumMod val="20000"/>
              <a:lumOff val="80000"/>
            </a:schemeClr>
          </a:solidFill>
          <a:ln w="76200">
            <a:solidFill>
              <a:schemeClr val="tx1"/>
            </a:solidFill>
          </a:ln>
        </p:spPr>
        <p:txBody>
          <a:bodyPr wrap="square" rtlCol="0">
            <a:noAutofit/>
          </a:bodyPr>
          <a:lstStyle/>
          <a:p>
            <a:pPr marL="0" marR="0" algn="ctr">
              <a:lnSpc>
                <a:spcPct val="115000"/>
              </a:lnSpc>
              <a:spcAft>
                <a:spcPts val="800"/>
              </a:spcAft>
            </a:pPr>
            <a:r>
              <a:rPr lang="en-US" sz="6000" kern="100" dirty="0">
                <a:latin typeface="Aptos" panose="020B0004020202020204" pitchFamily="34" charset="0"/>
                <a:ea typeface="Aptos" panose="020B0004020202020204" pitchFamily="34" charset="0"/>
                <a:cs typeface="Times New Roman" panose="02020603050405020304" pitchFamily="18" charset="0"/>
              </a:rPr>
              <a:t>Microbial Activity and DOC concentration</a:t>
            </a:r>
          </a:p>
        </p:txBody>
      </p:sp>
      <p:sp>
        <p:nvSpPr>
          <p:cNvPr id="13" name="TextBox 12">
            <a:extLst>
              <a:ext uri="{FF2B5EF4-FFF2-40B4-BE49-F238E27FC236}">
                <a16:creationId xmlns:a16="http://schemas.microsoft.com/office/drawing/2014/main" id="{789E59F7-0BA9-38CD-8BA6-B739D1F0E9AB}"/>
              </a:ext>
            </a:extLst>
          </p:cNvPr>
          <p:cNvSpPr txBox="1"/>
          <p:nvPr/>
        </p:nvSpPr>
        <p:spPr>
          <a:xfrm>
            <a:off x="29412448" y="21612707"/>
            <a:ext cx="13914003" cy="7713818"/>
          </a:xfrm>
          <a:prstGeom prst="rect">
            <a:avLst/>
          </a:prstGeom>
          <a:solidFill>
            <a:schemeClr val="accent1">
              <a:lumMod val="20000"/>
              <a:lumOff val="80000"/>
            </a:schemeClr>
          </a:solidFill>
          <a:ln w="76200">
            <a:solidFill>
              <a:schemeClr val="tx1"/>
            </a:solidFill>
          </a:ln>
        </p:spPr>
        <p:txBody>
          <a:bodyPr wrap="square" rtlCol="0">
            <a:noAutofit/>
          </a:bodyPr>
          <a:lstStyle/>
          <a:p>
            <a:pPr marL="0" marR="0" algn="ctr">
              <a:lnSpc>
                <a:spcPct val="115000"/>
              </a:lnSpc>
              <a:spcAft>
                <a:spcPts val="800"/>
              </a:spcAft>
            </a:pPr>
            <a:r>
              <a:rPr lang="en-US" sz="6000" kern="100" dirty="0">
                <a:latin typeface="Aptos" panose="020B0004020202020204" pitchFamily="34" charset="0"/>
                <a:ea typeface="Aptos" panose="020B0004020202020204" pitchFamily="34" charset="0"/>
                <a:cs typeface="Times New Roman" panose="02020603050405020304" pitchFamily="18" charset="0"/>
              </a:rPr>
              <a:t>Conclusions</a:t>
            </a:r>
          </a:p>
          <a:p>
            <a:pPr marL="285750" marR="0" indent="-285750">
              <a:lnSpc>
                <a:spcPct val="115000"/>
              </a:lnSpc>
              <a:spcAft>
                <a:spcPts val="800"/>
              </a:spcAft>
              <a:buFont typeface="Arial" panose="020B0604020202020204" pitchFamily="34" charset="0"/>
              <a:buChar char="•"/>
            </a:pPr>
            <a:r>
              <a:rPr lang="en-US" sz="1800" dirty="0">
                <a:effectLst/>
                <a:latin typeface="Aptos" panose="020B0004020202020204" pitchFamily="34" charset="0"/>
                <a:ea typeface="Aptos" panose="020B0004020202020204" pitchFamily="34" charset="0"/>
                <a:cs typeface="Times New Roman" panose="02020603050405020304" pitchFamily="18" charset="0"/>
              </a:rPr>
              <a:t>	</a:t>
            </a:r>
            <a:r>
              <a:rPr lang="en-US" sz="2800" dirty="0">
                <a:latin typeface="Aptos" panose="020B0004020202020204" pitchFamily="34" charset="0"/>
                <a:ea typeface="Aptos" panose="020B0004020202020204" pitchFamily="34" charset="0"/>
                <a:cs typeface="Times New Roman" panose="02020603050405020304" pitchFamily="18" charset="0"/>
              </a:rPr>
              <a:t>Winter 2024 was the least severe winter in comparison to 2022 and 2025, since it consistently had on average lower Ice and Snow cover (figure 2).</a:t>
            </a:r>
          </a:p>
          <a:p>
            <a:pPr marL="285750" marR="0" indent="-285750">
              <a:lnSpc>
                <a:spcPct val="115000"/>
              </a:lnSpc>
              <a:spcAft>
                <a:spcPts val="800"/>
              </a:spcAft>
              <a:buFont typeface="Arial" panose="020B0604020202020204" pitchFamily="34" charset="0"/>
              <a:buChar char="•"/>
            </a:pPr>
            <a:r>
              <a:rPr lang="en-US" sz="2800" dirty="0">
                <a:latin typeface="Aptos" panose="020B0004020202020204" pitchFamily="34" charset="0"/>
                <a:ea typeface="Aptos" panose="020B0004020202020204" pitchFamily="34" charset="0"/>
                <a:cs typeface="Times New Roman" panose="02020603050405020304" pitchFamily="18" charset="0"/>
              </a:rPr>
              <a:t>Microbial activity did not appear to be directly impacted by winter severity (figure 3). </a:t>
            </a:r>
          </a:p>
          <a:p>
            <a:pPr marL="285750" marR="0" indent="-285750">
              <a:lnSpc>
                <a:spcPct val="115000"/>
              </a:lnSpc>
              <a:spcAft>
                <a:spcPts val="800"/>
              </a:spcAft>
              <a:buFont typeface="Arial" panose="020B0604020202020204" pitchFamily="34" charset="0"/>
              <a:buChar char="•"/>
            </a:pPr>
            <a:r>
              <a:rPr lang="en-US" sz="2800" kern="100" dirty="0">
                <a:latin typeface="Aptos" panose="020B0004020202020204" pitchFamily="34" charset="0"/>
                <a:ea typeface="Aptos" panose="020B0004020202020204" pitchFamily="34" charset="0"/>
                <a:cs typeface="Times New Roman" panose="02020603050405020304" pitchFamily="18" charset="0"/>
              </a:rPr>
              <a:t>DOC concentrations (see figure 4) were higher in 2022 (more severe winter)</a:t>
            </a:r>
          </a:p>
          <a:p>
            <a:pPr marL="742950" lvl="1" indent="-285750">
              <a:lnSpc>
                <a:spcPct val="115000"/>
              </a:lnSpc>
              <a:spcAft>
                <a:spcPts val="800"/>
              </a:spcAft>
              <a:buFont typeface="Arial" panose="020B0604020202020204" pitchFamily="34" charset="0"/>
              <a:buChar char="•"/>
            </a:pPr>
            <a:r>
              <a:rPr lang="en-US" sz="2800" kern="100" dirty="0">
                <a:latin typeface="Aptos" panose="020B0004020202020204" pitchFamily="34" charset="0"/>
                <a:ea typeface="Aptos" panose="020B0004020202020204" pitchFamily="34" charset="0"/>
                <a:cs typeface="Times New Roman" panose="02020603050405020304" pitchFamily="18" charset="0"/>
              </a:rPr>
              <a:t>DOC may be excluded from the ice as if forms resulting in more concentrated DOC in the surface water.</a:t>
            </a:r>
          </a:p>
          <a:p>
            <a:pPr marL="285750" indent="-285750">
              <a:lnSpc>
                <a:spcPct val="115000"/>
              </a:lnSpc>
              <a:spcAft>
                <a:spcPts val="800"/>
              </a:spcAft>
              <a:buFont typeface="Arial" panose="020B0604020202020204" pitchFamily="34" charset="0"/>
              <a:buChar char="•"/>
            </a:pPr>
            <a:r>
              <a:rPr lang="en-US" sz="2800" kern="100" dirty="0">
                <a:latin typeface="Aptos" panose="020B0004020202020204" pitchFamily="34" charset="0"/>
                <a:ea typeface="Aptos" panose="020B0004020202020204" pitchFamily="34" charset="0"/>
                <a:cs typeface="Times New Roman" panose="02020603050405020304" pitchFamily="18" charset="0"/>
              </a:rPr>
              <a:t>The overall complexity and quality of the DOC was poorer in the winter of 2022 (figure 5) since the  HIX value was larger in 2022 for most lakes.</a:t>
            </a:r>
          </a:p>
          <a:p>
            <a:pPr marL="285750" indent="-285750">
              <a:lnSpc>
                <a:spcPct val="115000"/>
              </a:lnSpc>
              <a:spcAft>
                <a:spcPts val="800"/>
              </a:spcAft>
              <a:buFont typeface="Arial" panose="020B0604020202020204" pitchFamily="34" charset="0"/>
              <a:buChar char="•"/>
            </a:pPr>
            <a:r>
              <a:rPr lang="en-US" sz="2800" kern="100" dirty="0">
                <a:latin typeface="Aptos" panose="020B0004020202020204" pitchFamily="34" charset="0"/>
                <a:ea typeface="Aptos" panose="020B0004020202020204" pitchFamily="34" charset="0"/>
                <a:cs typeface="Times New Roman" panose="02020603050405020304" pitchFamily="18" charset="0"/>
              </a:rPr>
              <a:t>The SUVA254 value (figure 6) suggests that carbon in 2024 was more aromatic and could be terrestrial in origin</a:t>
            </a:r>
          </a:p>
          <a:p>
            <a:pPr marL="742950" lvl="1" indent="-285750">
              <a:lnSpc>
                <a:spcPct val="115000"/>
              </a:lnSpc>
              <a:spcAft>
                <a:spcPts val="800"/>
              </a:spcAft>
              <a:buFont typeface="Arial" panose="020B0604020202020204" pitchFamily="34" charset="0"/>
              <a:buChar char="•"/>
            </a:pPr>
            <a:r>
              <a:rPr lang="en-US" sz="2800" kern="100" dirty="0">
                <a:latin typeface="Aptos" panose="020B0004020202020204" pitchFamily="34" charset="0"/>
                <a:ea typeface="Aptos" panose="020B0004020202020204" pitchFamily="34" charset="0"/>
                <a:cs typeface="Times New Roman" panose="02020603050405020304" pitchFamily="18" charset="0"/>
              </a:rPr>
              <a:t>This would line up with limited ice cover increasing connectivity to the watershed</a:t>
            </a:r>
          </a:p>
        </p:txBody>
      </p:sp>
      <p:sp>
        <p:nvSpPr>
          <p:cNvPr id="14" name="TextBox 13">
            <a:extLst>
              <a:ext uri="{FF2B5EF4-FFF2-40B4-BE49-F238E27FC236}">
                <a16:creationId xmlns:a16="http://schemas.microsoft.com/office/drawing/2014/main" id="{D7A3E09E-5C22-D611-10B7-11A0947A3864}"/>
              </a:ext>
            </a:extLst>
          </p:cNvPr>
          <p:cNvSpPr txBox="1"/>
          <p:nvPr/>
        </p:nvSpPr>
        <p:spPr>
          <a:xfrm>
            <a:off x="29404944" y="30289499"/>
            <a:ext cx="13914003" cy="2209799"/>
          </a:xfrm>
          <a:prstGeom prst="rect">
            <a:avLst/>
          </a:prstGeom>
          <a:solidFill>
            <a:schemeClr val="accent1">
              <a:lumMod val="20000"/>
              <a:lumOff val="80000"/>
            </a:schemeClr>
          </a:solidFill>
          <a:ln w="76200">
            <a:solidFill>
              <a:schemeClr val="tx1"/>
            </a:solidFill>
          </a:ln>
        </p:spPr>
        <p:txBody>
          <a:bodyPr wrap="square" rtlCol="0">
            <a:noAutofit/>
          </a:bodyPr>
          <a:lstStyle/>
          <a:p>
            <a:pPr marL="0" marR="0" algn="ctr">
              <a:lnSpc>
                <a:spcPct val="115000"/>
              </a:lnSpc>
              <a:spcAft>
                <a:spcPts val="800"/>
              </a:spcAft>
            </a:pPr>
            <a:r>
              <a:rPr lang="en-US" sz="4800" kern="100" dirty="0">
                <a:latin typeface="Aptos" panose="020B0004020202020204" pitchFamily="34" charset="0"/>
                <a:ea typeface="Aptos" panose="020B0004020202020204" pitchFamily="34" charset="0"/>
                <a:cs typeface="Times New Roman" panose="02020603050405020304" pitchFamily="18" charset="0"/>
              </a:rPr>
              <a:t>Acknowledgements</a:t>
            </a:r>
          </a:p>
          <a:p>
            <a:pPr marL="0" marR="0">
              <a:lnSpc>
                <a:spcPct val="115000"/>
              </a:lnSpc>
              <a:spcAft>
                <a:spcPts val="800"/>
              </a:spcAft>
            </a:pPr>
            <a:r>
              <a:rPr lang="en-US" sz="2000" kern="100" dirty="0">
                <a:latin typeface="Aptos" panose="020B0004020202020204" pitchFamily="34" charset="0"/>
                <a:ea typeface="Aptos" panose="020B0004020202020204" pitchFamily="34" charset="0"/>
                <a:cs typeface="Times New Roman" panose="02020603050405020304" pitchFamily="18" charset="0"/>
              </a:rPr>
              <a:t>I would like to thank the Great Lakes Research Center for providing the space and resources to conduct this study. I would also like to thank Michigan Sea Grant for the funding to collect and analyze the data presented in this picture. Special thanks to the Winter Grab network for participating in sample collection.</a:t>
            </a:r>
          </a:p>
          <a:p>
            <a:pPr marL="0" marR="0">
              <a:lnSpc>
                <a:spcPct val="115000"/>
              </a:lnSpc>
              <a:spcAft>
                <a:spcPts val="800"/>
              </a:spcAft>
            </a:pPr>
            <a:r>
              <a:rPr lang="en-US" sz="1600" dirty="0">
                <a:effectLst/>
                <a:latin typeface="Aptos" panose="020B0004020202020204" pitchFamily="34" charset="0"/>
                <a:ea typeface="Aptos" panose="020B0004020202020204" pitchFamily="34" charset="0"/>
                <a:cs typeface="Times New Roman" panose="02020603050405020304" pitchFamily="18" charset="0"/>
              </a:rPr>
              <a:t>	</a:t>
            </a:r>
            <a:endParaRPr lang="en-US" sz="5400" kern="100" dirty="0">
              <a:latin typeface="Aptos" panose="020B0004020202020204" pitchFamily="34" charset="0"/>
              <a:ea typeface="Aptos" panose="020B0004020202020204" pitchFamily="34" charset="0"/>
              <a:cs typeface="Times New Roman" panose="02020603050405020304" pitchFamily="18" charset="0"/>
            </a:endParaRPr>
          </a:p>
        </p:txBody>
      </p:sp>
      <p:pic>
        <p:nvPicPr>
          <p:cNvPr id="16" name="Picture 15" descr="A map of the water&#10;&#10;AI-generated content may be incorrect.">
            <a:extLst>
              <a:ext uri="{FF2B5EF4-FFF2-40B4-BE49-F238E27FC236}">
                <a16:creationId xmlns:a16="http://schemas.microsoft.com/office/drawing/2014/main" id="{6A5C4659-FC89-34E0-2575-045DD4A04AD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98573" y="23063986"/>
            <a:ext cx="12053108" cy="8523440"/>
          </a:xfrm>
          <a:prstGeom prst="rect">
            <a:avLst/>
          </a:prstGeom>
        </p:spPr>
      </p:pic>
      <p:sp>
        <p:nvSpPr>
          <p:cNvPr id="17" name="TextBox 16">
            <a:extLst>
              <a:ext uri="{FF2B5EF4-FFF2-40B4-BE49-F238E27FC236}">
                <a16:creationId xmlns:a16="http://schemas.microsoft.com/office/drawing/2014/main" id="{59772249-2839-40B2-5530-3F122DAFAE04}"/>
              </a:ext>
            </a:extLst>
          </p:cNvPr>
          <p:cNvSpPr txBox="1"/>
          <p:nvPr/>
        </p:nvSpPr>
        <p:spPr>
          <a:xfrm>
            <a:off x="1257300" y="31668302"/>
            <a:ext cx="12877800" cy="830997"/>
          </a:xfrm>
          <a:prstGeom prst="rect">
            <a:avLst/>
          </a:prstGeom>
          <a:noFill/>
        </p:spPr>
        <p:txBody>
          <a:bodyPr wrap="square" rtlCol="0">
            <a:spAutoFit/>
          </a:bodyPr>
          <a:lstStyle/>
          <a:p>
            <a:r>
              <a:rPr lang="en-US" sz="2400" dirty="0"/>
              <a:t>Figure 1. Map showing the geographical distribution of sampling sites for the winters of 2022, 2024, and 2025 </a:t>
            </a:r>
          </a:p>
        </p:txBody>
      </p:sp>
      <p:sp>
        <p:nvSpPr>
          <p:cNvPr id="24" name="TextBox 23">
            <a:extLst>
              <a:ext uri="{FF2B5EF4-FFF2-40B4-BE49-F238E27FC236}">
                <a16:creationId xmlns:a16="http://schemas.microsoft.com/office/drawing/2014/main" id="{74760C9C-1DBC-F697-CAF9-4B33B94BE80A}"/>
              </a:ext>
            </a:extLst>
          </p:cNvPr>
          <p:cNvSpPr txBox="1"/>
          <p:nvPr/>
        </p:nvSpPr>
        <p:spPr>
          <a:xfrm>
            <a:off x="15506700" y="23658528"/>
            <a:ext cx="12877800" cy="1569660"/>
          </a:xfrm>
          <a:prstGeom prst="rect">
            <a:avLst/>
          </a:prstGeom>
          <a:noFill/>
        </p:spPr>
        <p:txBody>
          <a:bodyPr wrap="square" rtlCol="0">
            <a:spAutoFit/>
          </a:bodyPr>
          <a:lstStyle/>
          <a:p>
            <a:r>
              <a:rPr lang="en-US" sz="2400" dirty="0"/>
              <a:t>Figure 3. Leucine and thymidine uptake were plotted against each other to show the relationship between microbial maintenance (leucine uptake) and bacterial growth (thymidine uptake). The grey dotted line represents a 1:1 relationship. </a:t>
            </a:r>
          </a:p>
          <a:p>
            <a:endParaRPr lang="en-US" sz="2400" dirty="0"/>
          </a:p>
        </p:txBody>
      </p:sp>
      <p:sp>
        <p:nvSpPr>
          <p:cNvPr id="25" name="TextBox 24">
            <a:extLst>
              <a:ext uri="{FF2B5EF4-FFF2-40B4-BE49-F238E27FC236}">
                <a16:creationId xmlns:a16="http://schemas.microsoft.com/office/drawing/2014/main" id="{E2BDED83-435C-9E38-94DC-7AC58E831B79}"/>
              </a:ext>
            </a:extLst>
          </p:cNvPr>
          <p:cNvSpPr txBox="1"/>
          <p:nvPr/>
        </p:nvSpPr>
        <p:spPr>
          <a:xfrm>
            <a:off x="14890347" y="5297949"/>
            <a:ext cx="13905748" cy="10245719"/>
          </a:xfrm>
          <a:prstGeom prst="rect">
            <a:avLst/>
          </a:prstGeom>
          <a:solidFill>
            <a:schemeClr val="accent1">
              <a:lumMod val="20000"/>
              <a:lumOff val="80000"/>
            </a:schemeClr>
          </a:solidFill>
          <a:ln w="76200">
            <a:solidFill>
              <a:schemeClr val="tx1"/>
            </a:solidFill>
          </a:ln>
        </p:spPr>
        <p:txBody>
          <a:bodyPr wrap="square" rtlCol="0">
            <a:noAutofit/>
          </a:bodyPr>
          <a:lstStyle/>
          <a:p>
            <a:pPr marL="0" marR="0" algn="ctr">
              <a:lnSpc>
                <a:spcPct val="115000"/>
              </a:lnSpc>
              <a:spcAft>
                <a:spcPts val="800"/>
              </a:spcAft>
            </a:pPr>
            <a:r>
              <a:rPr lang="en-US" sz="6000" kern="100" dirty="0">
                <a:latin typeface="Aptos" panose="020B0004020202020204" pitchFamily="34" charset="0"/>
                <a:ea typeface="Aptos" panose="020B0004020202020204" pitchFamily="34" charset="0"/>
                <a:cs typeface="Times New Roman" panose="02020603050405020304" pitchFamily="18" charset="0"/>
              </a:rPr>
              <a:t>Winter Severity</a:t>
            </a:r>
          </a:p>
          <a:p>
            <a:pPr marL="0" marR="0">
              <a:lnSpc>
                <a:spcPct val="115000"/>
              </a:lnSpc>
              <a:spcAft>
                <a:spcPts val="800"/>
              </a:spcAft>
            </a:pPr>
            <a:r>
              <a:rPr lang="en-US" sz="1800" dirty="0">
                <a:effectLst/>
                <a:latin typeface="Aptos" panose="020B0004020202020204" pitchFamily="34" charset="0"/>
                <a:ea typeface="Aptos" panose="020B0004020202020204" pitchFamily="34" charset="0"/>
                <a:cs typeface="Times New Roman" panose="02020603050405020304" pitchFamily="18" charset="0"/>
              </a:rPr>
              <a:t>	</a:t>
            </a:r>
            <a:endParaRPr lang="en-US" sz="6000" kern="100" dirty="0">
              <a:latin typeface="Aptos" panose="020B0004020202020204" pitchFamily="34" charset="0"/>
              <a:ea typeface="Aptos" panose="020B0004020202020204" pitchFamily="34" charset="0"/>
              <a:cs typeface="Times New Roman" panose="02020603050405020304" pitchFamily="18" charset="0"/>
            </a:endParaRPr>
          </a:p>
        </p:txBody>
      </p:sp>
      <p:sp>
        <p:nvSpPr>
          <p:cNvPr id="23" name="TextBox 22">
            <a:extLst>
              <a:ext uri="{FF2B5EF4-FFF2-40B4-BE49-F238E27FC236}">
                <a16:creationId xmlns:a16="http://schemas.microsoft.com/office/drawing/2014/main" id="{EC460A93-D3F4-2AC7-D6A3-B4BC676A185D}"/>
              </a:ext>
            </a:extLst>
          </p:cNvPr>
          <p:cNvSpPr txBox="1"/>
          <p:nvPr/>
        </p:nvSpPr>
        <p:spPr>
          <a:xfrm>
            <a:off x="15506700" y="14061776"/>
            <a:ext cx="12877800" cy="1200329"/>
          </a:xfrm>
          <a:prstGeom prst="rect">
            <a:avLst/>
          </a:prstGeom>
          <a:noFill/>
        </p:spPr>
        <p:txBody>
          <a:bodyPr wrap="square" rtlCol="0">
            <a:spAutoFit/>
          </a:bodyPr>
          <a:lstStyle/>
          <a:p>
            <a:r>
              <a:rPr lang="en-US" sz="2400" dirty="0"/>
              <a:t>Figure 2. Snow and Ice thickness was calculated by taking the average thickness between sites for each lake. Lakes Erie, Michigan, and St Clair either had no snow and ice cover or had lower spatial resolution which resulted in some years not being present.</a:t>
            </a:r>
          </a:p>
        </p:txBody>
      </p:sp>
      <p:pic>
        <p:nvPicPr>
          <p:cNvPr id="22" name="Picture 21" descr="A graph of different colored columns&#10;&#10;AI-generated content may be incorrect.">
            <a:extLst>
              <a:ext uri="{FF2B5EF4-FFF2-40B4-BE49-F238E27FC236}">
                <a16:creationId xmlns:a16="http://schemas.microsoft.com/office/drawing/2014/main" id="{43517B3D-0CEE-411C-534D-28C1A266CBD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404322" y="6299174"/>
            <a:ext cx="12877799" cy="7700924"/>
          </a:xfrm>
          <a:prstGeom prst="rect">
            <a:avLst/>
          </a:prstGeom>
        </p:spPr>
      </p:pic>
      <p:sp>
        <p:nvSpPr>
          <p:cNvPr id="28" name="TextBox 27">
            <a:extLst>
              <a:ext uri="{FF2B5EF4-FFF2-40B4-BE49-F238E27FC236}">
                <a16:creationId xmlns:a16="http://schemas.microsoft.com/office/drawing/2014/main" id="{614AE277-1DF6-2B19-3156-354D097F748D}"/>
              </a:ext>
            </a:extLst>
          </p:cNvPr>
          <p:cNvSpPr txBox="1"/>
          <p:nvPr/>
        </p:nvSpPr>
        <p:spPr>
          <a:xfrm>
            <a:off x="15506700" y="31534249"/>
            <a:ext cx="12877800" cy="1200329"/>
          </a:xfrm>
          <a:prstGeom prst="rect">
            <a:avLst/>
          </a:prstGeom>
          <a:noFill/>
        </p:spPr>
        <p:txBody>
          <a:bodyPr wrap="square" rtlCol="0">
            <a:spAutoFit/>
          </a:bodyPr>
          <a:lstStyle/>
          <a:p>
            <a:r>
              <a:rPr lang="en-US" sz="2400" dirty="0"/>
              <a:t>Figure 4. Preliminary data from winter 2024 is shown next to Winter 2022. The DOC concentration for each lake was averaged and plotted.  </a:t>
            </a:r>
          </a:p>
          <a:p>
            <a:endParaRPr lang="en-US" sz="2400" dirty="0"/>
          </a:p>
        </p:txBody>
      </p:sp>
      <p:sp>
        <p:nvSpPr>
          <p:cNvPr id="29" name="TextBox 28">
            <a:extLst>
              <a:ext uri="{FF2B5EF4-FFF2-40B4-BE49-F238E27FC236}">
                <a16:creationId xmlns:a16="http://schemas.microsoft.com/office/drawing/2014/main" id="{1C0D47DC-A43E-2574-22B2-AA6506F03434}"/>
              </a:ext>
            </a:extLst>
          </p:cNvPr>
          <p:cNvSpPr txBox="1"/>
          <p:nvPr/>
        </p:nvSpPr>
        <p:spPr>
          <a:xfrm>
            <a:off x="29404944" y="5327699"/>
            <a:ext cx="13905748" cy="15322035"/>
          </a:xfrm>
          <a:prstGeom prst="rect">
            <a:avLst/>
          </a:prstGeom>
          <a:solidFill>
            <a:schemeClr val="accent1">
              <a:lumMod val="20000"/>
              <a:lumOff val="80000"/>
            </a:schemeClr>
          </a:solidFill>
          <a:ln w="76200">
            <a:solidFill>
              <a:schemeClr val="tx1"/>
            </a:solidFill>
          </a:ln>
        </p:spPr>
        <p:txBody>
          <a:bodyPr wrap="square" rtlCol="0">
            <a:noAutofit/>
          </a:bodyPr>
          <a:lstStyle/>
          <a:p>
            <a:pPr marL="0" marR="0" algn="ctr">
              <a:lnSpc>
                <a:spcPct val="115000"/>
              </a:lnSpc>
              <a:spcAft>
                <a:spcPts val="800"/>
              </a:spcAft>
            </a:pPr>
            <a:r>
              <a:rPr lang="en-US" sz="6000" kern="100" dirty="0">
                <a:latin typeface="Aptos" panose="020B0004020202020204" pitchFamily="34" charset="0"/>
                <a:ea typeface="Aptos" panose="020B0004020202020204" pitchFamily="34" charset="0"/>
                <a:cs typeface="Times New Roman" panose="02020603050405020304" pitchFamily="18" charset="0"/>
              </a:rPr>
              <a:t>Carbon Quality</a:t>
            </a:r>
          </a:p>
          <a:p>
            <a:pPr marL="0" marR="0">
              <a:lnSpc>
                <a:spcPct val="115000"/>
              </a:lnSpc>
              <a:spcAft>
                <a:spcPts val="800"/>
              </a:spcAft>
            </a:pPr>
            <a:r>
              <a:rPr lang="en-US" sz="1800" dirty="0">
                <a:effectLst/>
                <a:latin typeface="Aptos" panose="020B0004020202020204" pitchFamily="34" charset="0"/>
                <a:ea typeface="Aptos" panose="020B0004020202020204" pitchFamily="34" charset="0"/>
                <a:cs typeface="Times New Roman" panose="02020603050405020304" pitchFamily="18" charset="0"/>
              </a:rPr>
              <a:t>	</a:t>
            </a:r>
            <a:endParaRPr lang="en-US" sz="6000" kern="100" dirty="0">
              <a:latin typeface="Aptos" panose="020B0004020202020204" pitchFamily="34" charset="0"/>
              <a:ea typeface="Aptos" panose="020B0004020202020204" pitchFamily="34" charset="0"/>
              <a:cs typeface="Times New Roman" panose="02020603050405020304" pitchFamily="18" charset="0"/>
            </a:endParaRPr>
          </a:p>
        </p:txBody>
      </p:sp>
      <p:pic>
        <p:nvPicPr>
          <p:cNvPr id="31" name="Picture 30" descr="A graph of different colored bars&#10;&#10;AI-generated content may be incorrect.">
            <a:extLst>
              <a:ext uri="{FF2B5EF4-FFF2-40B4-BE49-F238E27FC236}">
                <a16:creationId xmlns:a16="http://schemas.microsoft.com/office/drawing/2014/main" id="{1C84C7BD-5B06-9B8E-2350-20A748C2568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614709" y="25013653"/>
            <a:ext cx="10656079" cy="6386543"/>
          </a:xfrm>
          <a:prstGeom prst="rect">
            <a:avLst/>
          </a:prstGeom>
        </p:spPr>
      </p:pic>
      <p:pic>
        <p:nvPicPr>
          <p:cNvPr id="33" name="Picture 32" descr="A graph of different colored squares&#10;&#10;AI-generated content may be incorrect.">
            <a:extLst>
              <a:ext uri="{FF2B5EF4-FFF2-40B4-BE49-F238E27FC236}">
                <a16:creationId xmlns:a16="http://schemas.microsoft.com/office/drawing/2014/main" id="{83EEEF5A-DE90-B33F-4BD1-654E32E90B0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1335647" y="6342544"/>
            <a:ext cx="9718706" cy="5824744"/>
          </a:xfrm>
          <a:prstGeom prst="rect">
            <a:avLst/>
          </a:prstGeom>
        </p:spPr>
      </p:pic>
      <p:pic>
        <p:nvPicPr>
          <p:cNvPr id="37" name="Picture 36" descr="A graph with different colored squares and lines&#10;&#10;AI-generated content may be incorrect.">
            <a:extLst>
              <a:ext uri="{FF2B5EF4-FFF2-40B4-BE49-F238E27FC236}">
                <a16:creationId xmlns:a16="http://schemas.microsoft.com/office/drawing/2014/main" id="{971A4A67-810C-7423-80A6-7323F6E349F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1335647" y="13356709"/>
            <a:ext cx="9718706" cy="5824744"/>
          </a:xfrm>
          <a:prstGeom prst="rect">
            <a:avLst/>
          </a:prstGeom>
        </p:spPr>
      </p:pic>
      <p:sp>
        <p:nvSpPr>
          <p:cNvPr id="38" name="TextBox 37">
            <a:extLst>
              <a:ext uri="{FF2B5EF4-FFF2-40B4-BE49-F238E27FC236}">
                <a16:creationId xmlns:a16="http://schemas.microsoft.com/office/drawing/2014/main" id="{0E131939-F3EF-CE65-BEF0-6F7AE39755D5}"/>
              </a:ext>
            </a:extLst>
          </p:cNvPr>
          <p:cNvSpPr txBox="1"/>
          <p:nvPr/>
        </p:nvSpPr>
        <p:spPr>
          <a:xfrm>
            <a:off x="29927173" y="12167288"/>
            <a:ext cx="12877800" cy="1569660"/>
          </a:xfrm>
          <a:prstGeom prst="rect">
            <a:avLst/>
          </a:prstGeom>
          <a:noFill/>
        </p:spPr>
        <p:txBody>
          <a:bodyPr wrap="square" rtlCol="0">
            <a:spAutoFit/>
          </a:bodyPr>
          <a:lstStyle/>
          <a:p>
            <a:r>
              <a:rPr lang="en-US" sz="2400" dirty="0"/>
              <a:t>Figure 5. The humification index (HIX) is a spectral index that  compares relative aromaticity of humic substances. The lower the number the  less humic and “fresher” the carbon is. The higher the number the more complex and aromatic the carbon substrate is.</a:t>
            </a:r>
          </a:p>
          <a:p>
            <a:endParaRPr lang="en-US" sz="2400" dirty="0"/>
          </a:p>
        </p:txBody>
      </p:sp>
      <p:sp>
        <p:nvSpPr>
          <p:cNvPr id="39" name="TextBox 38">
            <a:extLst>
              <a:ext uri="{FF2B5EF4-FFF2-40B4-BE49-F238E27FC236}">
                <a16:creationId xmlns:a16="http://schemas.microsoft.com/office/drawing/2014/main" id="{A4B540FD-A96C-F5B2-3ACE-626BA7A55CBA}"/>
              </a:ext>
            </a:extLst>
          </p:cNvPr>
          <p:cNvSpPr txBox="1"/>
          <p:nvPr/>
        </p:nvSpPr>
        <p:spPr>
          <a:xfrm>
            <a:off x="29756100" y="19315429"/>
            <a:ext cx="12877800" cy="1200329"/>
          </a:xfrm>
          <a:prstGeom prst="rect">
            <a:avLst/>
          </a:prstGeom>
          <a:noFill/>
        </p:spPr>
        <p:txBody>
          <a:bodyPr wrap="square" rtlCol="0">
            <a:spAutoFit/>
          </a:bodyPr>
          <a:lstStyle/>
          <a:p>
            <a:r>
              <a:rPr lang="en-US" sz="2400" dirty="0"/>
              <a:t>Figure 6.  SUVA254 is an absorption index that looks at the relative aromaticity of DOC but considers the concentration of substrate. The higher the value, the higher the aromaticity and the higher the likelihood that the carbon is terrestrial in origin. </a:t>
            </a:r>
          </a:p>
        </p:txBody>
      </p:sp>
      <p:pic>
        <p:nvPicPr>
          <p:cNvPr id="45" name="Picture 44" descr="A graph of a number of colored squares&#10;&#10;AI-generated content may be incorrect.">
            <a:extLst>
              <a:ext uri="{FF2B5EF4-FFF2-40B4-BE49-F238E27FC236}">
                <a16:creationId xmlns:a16="http://schemas.microsoft.com/office/drawing/2014/main" id="{AFC43CEC-45CB-4A2E-7235-5B403DC143EF}"/>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6614708" y="17138719"/>
            <a:ext cx="10656079" cy="6386542"/>
          </a:xfrm>
          <a:prstGeom prst="rect">
            <a:avLst/>
          </a:prstGeom>
        </p:spPr>
      </p:pic>
    </p:spTree>
    <p:extLst>
      <p:ext uri="{BB962C8B-B14F-4D97-AF65-F5344CB8AC3E}">
        <p14:creationId xmlns:p14="http://schemas.microsoft.com/office/powerpoint/2010/main" val="371251367"/>
      </p:ext>
    </p:extLst>
  </p:cSld>
  <p:clrMapOvr>
    <a:masterClrMapping/>
  </p:clrMapOvr>
  <p:extLst>
    <p:ext uri="{6950BFC3-D8DA-4A85-94F7-54DA5524770B}">
      <p188:commentRel xmlns:p188="http://schemas.microsoft.com/office/powerpoint/2018/8/main" r:id="rId3"/>
    </p:ext>
  </p:extLs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667</TotalTime>
  <Words>862</Words>
  <Application>Microsoft Office PowerPoint</Application>
  <PresentationFormat>Custom</PresentationFormat>
  <Paragraphs>34</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Aptos</vt:lpstr>
      <vt:lpstr>Aptos Display</vt:lpstr>
      <vt:lpstr>Arial</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Connor OLoughlin</dc:creator>
  <cp:lastModifiedBy>Connor OLoughlin</cp:lastModifiedBy>
  <cp:revision>1</cp:revision>
  <dcterms:created xsi:type="dcterms:W3CDTF">2025-03-10T02:32:42Z</dcterms:created>
  <dcterms:modified xsi:type="dcterms:W3CDTF">2025-03-10T13:39:53Z</dcterms:modified>
</cp:coreProperties>
</file>

<file path=docProps/thumbnail.jpeg>
</file>